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68" r:id="rId4"/>
    <p:sldId id="258" r:id="rId5"/>
    <p:sldId id="259" r:id="rId6"/>
    <p:sldId id="260" r:id="rId7"/>
    <p:sldId id="261" r:id="rId8"/>
    <p:sldId id="262" r:id="rId9"/>
    <p:sldId id="263" r:id="rId10"/>
    <p:sldId id="264" r:id="rId11"/>
    <p:sldId id="265" r:id="rId12"/>
    <p:sldId id="266" r:id="rId13"/>
  </p:sldIdLst>
  <p:sldSz cx="14630400" cy="8229600"/>
  <p:notesSz cx="8229600" cy="14630400"/>
  <p:embeddedFontLst>
    <p:embeddedFont>
      <p:font typeface="Bitter" pitchFamily="2" charset="77"/>
      <p:regular r:id="rId15"/>
      <p:bold r:id="rId16"/>
      <p:italic r:id="rId17"/>
      <p:boldItalic r:id="rId18"/>
    </p:embeddedFont>
    <p:embeddedFont>
      <p:font typeface="Outfit Bold" pitchFamily="2" charset="0"/>
      <p:bold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p:restoredTop sz="94610"/>
  </p:normalViewPr>
  <p:slideViewPr>
    <p:cSldViewPr snapToGrid="0" snapToObjects="1">
      <p:cViewPr varScale="1">
        <p:scale>
          <a:sx n="75" d="100"/>
          <a:sy n="75" d="100"/>
        </p:scale>
        <p:origin x="200"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7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segment addresses the most challenging aspects of organizational diagnosis: uncovering the root causes that lie beneath surface symptoms, and working productively with the resistance that inevitably emerges. 
We'll explore both the techniques for digging deeper and the psychology behind why people resist - and explore opportunities for reframing our approach from problems to strengths.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specific methodologies demonstrate how to shift from problem-focused to possibility-focused diagnosis
Both methodologies shift energy from problems to possibilities, proving particularly useful when clients feel demoralised or defensive
Building on what already works is often considerably easier than fixing what's broken—and generates more sustainable change.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Hall's iceberg metaphor reveals why surface-level data collection fails. Most of what matters in organisations remains invisible beneath the waterline.You need sophisticated methods—and trusted relationships—that reveal these deeper layers. This is why the "soft" skills of consulting are actually extraordinarily difficult to master.</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Resistance emerges not because our diagnosis is wrong, but often because it's precisely right ... and that truth feels uncomfortable. 
How do we work productively with this inevitable human response?</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184684"/>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Part 4: Going Deeper, </a:t>
            </a:r>
            <a:br>
              <a:rPr lang="en-US" sz="3900" b="1" dirty="0">
                <a:solidFill>
                  <a:srgbClr val="E1E5CD"/>
                </a:solidFill>
                <a:latin typeface="Outfit Bold" pitchFamily="34" charset="0"/>
                <a:ea typeface="Outfit Bold" pitchFamily="34" charset="-122"/>
                <a:cs typeface="Outfit Bold" pitchFamily="34" charset="-120"/>
              </a:rPr>
            </a:br>
            <a:r>
              <a:rPr lang="en-US" sz="3900" b="1" dirty="0">
                <a:solidFill>
                  <a:srgbClr val="E1E5CD"/>
                </a:solidFill>
                <a:latin typeface="Outfit Bold" pitchFamily="34" charset="0"/>
                <a:ea typeface="Outfit Bold" pitchFamily="34" charset="-122"/>
                <a:cs typeface="Outfit Bold" pitchFamily="34" charset="-120"/>
              </a:rPr>
              <a:t>Managing Resistance and </a:t>
            </a:r>
            <a:endParaRPr lang="en-US" sz="3900" dirty="0"/>
          </a:p>
          <a:p>
            <a:pPr marL="0" indent="0" algn="l">
              <a:lnSpc>
                <a:spcPts val="4850"/>
              </a:lnSpc>
              <a:buNone/>
            </a:pPr>
            <a:r>
              <a:rPr lang="en-US" sz="3900" b="1" i="1" dirty="0">
                <a:solidFill>
                  <a:srgbClr val="E1E5CD"/>
                </a:solidFill>
                <a:latin typeface="Outfit Bold" pitchFamily="34" charset="0"/>
                <a:ea typeface="Outfit Bold" pitchFamily="34" charset="-122"/>
                <a:cs typeface="Outfit Bold" pitchFamily="34" charset="-120"/>
              </a:rPr>
              <a:t>Using </a:t>
            </a:r>
            <a:r>
              <a:rPr lang="en-US" sz="3900" b="1" dirty="0">
                <a:solidFill>
                  <a:srgbClr val="E1E5CD"/>
                </a:solidFill>
                <a:latin typeface="Outfit Bold" pitchFamily="34" charset="0"/>
                <a:ea typeface="Outfit Bold" pitchFamily="34" charset="-122"/>
                <a:cs typeface="Outfit Bold" pitchFamily="34" charset="-120"/>
              </a:rPr>
              <a:t>Strengths</a:t>
            </a:r>
            <a:endParaRPr lang="en-US" sz="3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99304"/>
            <a:ext cx="7560112"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Positive Approaches to Diagnosis</a:t>
            </a:r>
            <a:endParaRPr lang="en-US" sz="3900" dirty="0"/>
          </a:p>
        </p:txBody>
      </p:sp>
      <p:sp>
        <p:nvSpPr>
          <p:cNvPr id="3" name="Shape 1"/>
          <p:cNvSpPr/>
          <p:nvPr/>
        </p:nvSpPr>
        <p:spPr>
          <a:xfrm>
            <a:off x="793790" y="2116217"/>
            <a:ext cx="6422231" cy="3947636"/>
          </a:xfrm>
          <a:prstGeom prst="roundRect">
            <a:avLst>
              <a:gd name="adj" fmla="val 754"/>
            </a:avLst>
          </a:prstGeom>
          <a:solidFill>
            <a:srgbClr val="1C1D1F"/>
          </a:solidFill>
          <a:ln w="22860">
            <a:solidFill>
              <a:srgbClr val="545557"/>
            </a:solidFill>
            <a:prstDash val="solid"/>
          </a:ln>
        </p:spPr>
        <p:txBody>
          <a:bodyPr/>
          <a:lstStyle/>
          <a:p>
            <a:endParaRPr lang="en-US"/>
          </a:p>
        </p:txBody>
      </p:sp>
      <p:sp>
        <p:nvSpPr>
          <p:cNvPr id="4" name="Shape 2"/>
          <p:cNvSpPr/>
          <p:nvPr/>
        </p:nvSpPr>
        <p:spPr>
          <a:xfrm>
            <a:off x="816650" y="2139077"/>
            <a:ext cx="6376511" cy="595313"/>
          </a:xfrm>
          <a:prstGeom prst="roundRect">
            <a:avLst>
              <a:gd name="adj" fmla="val 393"/>
            </a:avLst>
          </a:prstGeom>
          <a:solidFill>
            <a:srgbClr val="3B3C3E"/>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6077" y="2287786"/>
            <a:ext cx="297656" cy="297656"/>
          </a:xfrm>
          <a:prstGeom prst="rect">
            <a:avLst/>
          </a:prstGeom>
        </p:spPr>
      </p:pic>
      <p:sp>
        <p:nvSpPr>
          <p:cNvPr id="6" name="Text 3"/>
          <p:cNvSpPr/>
          <p:nvPr/>
        </p:nvSpPr>
        <p:spPr>
          <a:xfrm>
            <a:off x="1015008" y="293274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Positive Deviance</a:t>
            </a:r>
            <a:endParaRPr lang="en-US" sz="1950" dirty="0"/>
          </a:p>
        </p:txBody>
      </p:sp>
      <p:sp>
        <p:nvSpPr>
          <p:cNvPr id="7" name="Text 4"/>
          <p:cNvSpPr/>
          <p:nvPr/>
        </p:nvSpPr>
        <p:spPr>
          <a:xfrm>
            <a:off x="1015008" y="3361968"/>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Pascale, Sternin &amp; Sternin (2010)</a:t>
            </a:r>
            <a:endParaRPr lang="en-US" sz="1550" dirty="0"/>
          </a:p>
        </p:txBody>
      </p:sp>
      <p:sp>
        <p:nvSpPr>
          <p:cNvPr id="8" name="Text 5"/>
          <p:cNvSpPr/>
          <p:nvPr/>
        </p:nvSpPr>
        <p:spPr>
          <a:xfrm>
            <a:off x="1015008" y="3798570"/>
            <a:ext cx="5979795" cy="635079"/>
          </a:xfrm>
          <a:prstGeom prst="rect">
            <a:avLst/>
          </a:prstGeom>
          <a:noFill/>
          <a:ln/>
        </p:spPr>
        <p:txBody>
          <a:bodyPr wrap="square" lIns="0" tIns="0" rIns="0" bIns="0" rtlCol="0" anchor="t"/>
          <a:lstStyle/>
          <a:p>
            <a:pPr marL="285750" indent="-285750" algn="l">
              <a:lnSpc>
                <a:spcPts val="2500"/>
              </a:lnSpc>
              <a:buSzPct val="100000"/>
              <a:buFont typeface="Arial" panose="020B0604020202020204" pitchFamily="34" charset="0"/>
              <a:buChar char="•"/>
            </a:pPr>
            <a:r>
              <a:rPr lang="en-US" sz="1550" dirty="0">
                <a:solidFill>
                  <a:srgbClr val="C2C4B5"/>
                </a:solidFill>
                <a:latin typeface="Bitter" pitchFamily="34" charset="0"/>
                <a:ea typeface="Bitter" pitchFamily="34" charset="-122"/>
                <a:cs typeface="Bitter" pitchFamily="34" charset="-120"/>
              </a:rPr>
              <a:t>Look for solutions already existing,</a:t>
            </a:r>
            <a:br>
              <a:rPr lang="en-US" sz="1550" dirty="0"/>
            </a:br>
            <a:r>
              <a:rPr lang="en-US" sz="1550" dirty="0">
                <a:solidFill>
                  <a:srgbClr val="C2C4B5"/>
                </a:solidFill>
                <a:latin typeface="Bitter" pitchFamily="34" charset="0"/>
                <a:ea typeface="Bitter" pitchFamily="34" charset="-122"/>
                <a:cs typeface="Bitter" pitchFamily="34" charset="-120"/>
              </a:rPr>
              <a:t>often "invisible in plain sight"</a:t>
            </a:r>
            <a:endParaRPr lang="en-US" sz="1550" dirty="0"/>
          </a:p>
        </p:txBody>
      </p:sp>
      <p:sp>
        <p:nvSpPr>
          <p:cNvPr id="9" name="Text 6"/>
          <p:cNvSpPr/>
          <p:nvPr/>
        </p:nvSpPr>
        <p:spPr>
          <a:xfrm>
            <a:off x="1015008" y="4503063"/>
            <a:ext cx="597979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Find successful exceptions:</a:t>
            </a:r>
            <a:br>
              <a:rPr lang="en-US" sz="1550" dirty="0">
                <a:solidFill>
                  <a:srgbClr val="C2C4B5"/>
                </a:solidFill>
                <a:latin typeface="Bitter" pitchFamily="34" charset="0"/>
                <a:ea typeface="Bitter" pitchFamily="34" charset="-122"/>
                <a:cs typeface="Bitter" pitchFamily="34" charset="-120"/>
              </a:rPr>
            </a:br>
            <a:r>
              <a:rPr lang="en-US" sz="1550" dirty="0">
                <a:solidFill>
                  <a:srgbClr val="C2C4B5"/>
                </a:solidFill>
                <a:latin typeface="Bitter" pitchFamily="34" charset="0"/>
                <a:ea typeface="Bitter" pitchFamily="34" charset="-122"/>
                <a:cs typeface="Bitter" pitchFamily="34" charset="-120"/>
              </a:rPr>
              <a:t>people who've already solved the problem</a:t>
            </a:r>
            <a:endParaRPr lang="en-US" sz="1550" dirty="0"/>
          </a:p>
        </p:txBody>
      </p:sp>
      <p:sp>
        <p:nvSpPr>
          <p:cNvPr id="10" name="Text 7"/>
          <p:cNvSpPr/>
          <p:nvPr/>
        </p:nvSpPr>
        <p:spPr>
          <a:xfrm>
            <a:off x="1015008" y="5207556"/>
            <a:ext cx="597979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Observe (don't merely interview) </a:t>
            </a:r>
            <a:br>
              <a:rPr lang="en-US" sz="1550" dirty="0">
                <a:solidFill>
                  <a:srgbClr val="C2C4B5"/>
                </a:solidFill>
                <a:latin typeface="Bitter" pitchFamily="34" charset="0"/>
                <a:ea typeface="Bitter" pitchFamily="34" charset="-122"/>
                <a:cs typeface="Bitter" pitchFamily="34" charset="-120"/>
              </a:rPr>
            </a:br>
            <a:r>
              <a:rPr lang="en-US" sz="1550" i="1" dirty="0">
                <a:solidFill>
                  <a:srgbClr val="C2C4B5"/>
                </a:solidFill>
                <a:latin typeface="Bitter" pitchFamily="34" charset="0"/>
                <a:ea typeface="Bitter" pitchFamily="34" charset="-122"/>
                <a:cs typeface="Bitter" pitchFamily="34" charset="-120"/>
              </a:rPr>
              <a:t>how</a:t>
            </a:r>
            <a:r>
              <a:rPr lang="en-US" sz="1550" dirty="0">
                <a:solidFill>
                  <a:srgbClr val="C2C4B5"/>
                </a:solidFill>
                <a:latin typeface="Bitter" pitchFamily="34" charset="0"/>
                <a:ea typeface="Bitter" pitchFamily="34" charset="-122"/>
                <a:cs typeface="Bitter" pitchFamily="34" charset="-120"/>
              </a:rPr>
              <a:t> they do things differently</a:t>
            </a:r>
            <a:endParaRPr lang="en-US" sz="1550" dirty="0"/>
          </a:p>
        </p:txBody>
      </p:sp>
      <p:sp>
        <p:nvSpPr>
          <p:cNvPr id="11" name="Shape 8"/>
          <p:cNvSpPr/>
          <p:nvPr/>
        </p:nvSpPr>
        <p:spPr>
          <a:xfrm>
            <a:off x="7414379" y="2116217"/>
            <a:ext cx="6422231" cy="3947636"/>
          </a:xfrm>
          <a:prstGeom prst="roundRect">
            <a:avLst>
              <a:gd name="adj" fmla="val 754"/>
            </a:avLst>
          </a:prstGeom>
          <a:solidFill>
            <a:srgbClr val="1C1D1F"/>
          </a:solidFill>
          <a:ln w="22860">
            <a:solidFill>
              <a:srgbClr val="545557"/>
            </a:solidFill>
            <a:prstDash val="solid"/>
          </a:ln>
        </p:spPr>
        <p:txBody>
          <a:bodyPr/>
          <a:lstStyle/>
          <a:p>
            <a:endParaRPr lang="en-US"/>
          </a:p>
        </p:txBody>
      </p:sp>
      <p:sp>
        <p:nvSpPr>
          <p:cNvPr id="12" name="Shape 9"/>
          <p:cNvSpPr/>
          <p:nvPr/>
        </p:nvSpPr>
        <p:spPr>
          <a:xfrm>
            <a:off x="7437239" y="2139077"/>
            <a:ext cx="6376511" cy="595313"/>
          </a:xfrm>
          <a:prstGeom prst="roundRect">
            <a:avLst>
              <a:gd name="adj" fmla="val 393"/>
            </a:avLst>
          </a:prstGeom>
          <a:solidFill>
            <a:srgbClr val="3B3C3E"/>
          </a:solidFill>
          <a:ln/>
        </p:spPr>
        <p:txBody>
          <a:bodyPr/>
          <a:lstStyle/>
          <a:p>
            <a:endParaRPr lang="en-US"/>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667" y="2287786"/>
            <a:ext cx="297656" cy="297656"/>
          </a:xfrm>
          <a:prstGeom prst="rect">
            <a:avLst/>
          </a:prstGeom>
        </p:spPr>
      </p:pic>
      <p:sp>
        <p:nvSpPr>
          <p:cNvPr id="14" name="Text 10"/>
          <p:cNvSpPr/>
          <p:nvPr/>
        </p:nvSpPr>
        <p:spPr>
          <a:xfrm>
            <a:off x="7635597" y="293274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Appreciative Inquiry</a:t>
            </a:r>
            <a:endParaRPr lang="en-US" sz="1950" dirty="0"/>
          </a:p>
        </p:txBody>
      </p:sp>
      <p:sp>
        <p:nvSpPr>
          <p:cNvPr id="15" name="Text 11"/>
          <p:cNvSpPr/>
          <p:nvPr/>
        </p:nvSpPr>
        <p:spPr>
          <a:xfrm>
            <a:off x="7635597" y="3361968"/>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Cooperrider &amp; Srivastva (1987)</a:t>
            </a:r>
            <a:endParaRPr lang="en-US" sz="1550" dirty="0"/>
          </a:p>
        </p:txBody>
      </p:sp>
      <p:sp>
        <p:nvSpPr>
          <p:cNvPr id="16" name="Text 12"/>
          <p:cNvSpPr/>
          <p:nvPr/>
        </p:nvSpPr>
        <p:spPr>
          <a:xfrm>
            <a:off x="7635597" y="3798570"/>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What's working well and worth sustaining?</a:t>
            </a:r>
            <a:endParaRPr lang="en-US" sz="1550" dirty="0"/>
          </a:p>
        </p:txBody>
      </p:sp>
      <p:sp>
        <p:nvSpPr>
          <p:cNvPr id="17" name="Text 13"/>
          <p:cNvSpPr/>
          <p:nvPr/>
        </p:nvSpPr>
        <p:spPr>
          <a:xfrm>
            <a:off x="7635597" y="4185523"/>
            <a:ext cx="597979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What dreams or visions already exist?</a:t>
            </a:r>
            <a:endParaRPr lang="en-US" sz="1550" dirty="0"/>
          </a:p>
        </p:txBody>
      </p:sp>
      <p:sp>
        <p:nvSpPr>
          <p:cNvPr id="18" name="Text 14"/>
          <p:cNvSpPr/>
          <p:nvPr/>
        </p:nvSpPr>
        <p:spPr>
          <a:xfrm>
            <a:off x="7635596" y="4807148"/>
            <a:ext cx="5979795"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5D cycle: </a:t>
            </a:r>
            <a:br>
              <a:rPr lang="en-US" sz="1550" dirty="0">
                <a:solidFill>
                  <a:srgbClr val="C2C4B5"/>
                </a:solidFill>
                <a:latin typeface="Bitter" pitchFamily="34" charset="0"/>
                <a:ea typeface="Bitter" pitchFamily="34" charset="-122"/>
                <a:cs typeface="Bitter" pitchFamily="34" charset="-120"/>
              </a:rPr>
            </a:br>
            <a:r>
              <a:rPr lang="en-US" sz="1550" dirty="0">
                <a:solidFill>
                  <a:srgbClr val="C2C4B5"/>
                </a:solidFill>
                <a:latin typeface="Bitter" pitchFamily="34" charset="0"/>
                <a:ea typeface="Bitter" pitchFamily="34" charset="-122"/>
                <a:cs typeface="Bitter" pitchFamily="34" charset="-120"/>
              </a:rPr>
              <a:t>Definition → Discovery → </a:t>
            </a:r>
            <a:br>
              <a:rPr lang="en-US" sz="1550" dirty="0">
                <a:solidFill>
                  <a:srgbClr val="C2C4B5"/>
                </a:solidFill>
                <a:latin typeface="Bitter" pitchFamily="34" charset="0"/>
                <a:ea typeface="Bitter" pitchFamily="34" charset="-122"/>
                <a:cs typeface="Bitter" pitchFamily="34" charset="-120"/>
              </a:rPr>
            </a:br>
            <a:r>
              <a:rPr lang="en-US" sz="1550" dirty="0">
                <a:solidFill>
                  <a:srgbClr val="C2C4B5"/>
                </a:solidFill>
                <a:latin typeface="Bitter" pitchFamily="34" charset="0"/>
                <a:ea typeface="Bitter" pitchFamily="34" charset="-122"/>
                <a:cs typeface="Bitter" pitchFamily="34" charset="-120"/>
              </a:rPr>
              <a:t>Dreaming → Designing → Destiny</a:t>
            </a:r>
            <a:endParaRPr lang="en-US" sz="1550" dirty="0"/>
          </a:p>
        </p:txBody>
      </p:sp>
      <p:sp>
        <p:nvSpPr>
          <p:cNvPr id="19" name="Shape 15"/>
          <p:cNvSpPr/>
          <p:nvPr/>
        </p:nvSpPr>
        <p:spPr>
          <a:xfrm>
            <a:off x="793790" y="6575821"/>
            <a:ext cx="13042821" cy="843201"/>
          </a:xfrm>
          <a:prstGeom prst="roundRect">
            <a:avLst>
              <a:gd name="adj" fmla="val 3531"/>
            </a:avLst>
          </a:prstGeom>
          <a:solidFill>
            <a:srgbClr val="022349"/>
          </a:solidFill>
          <a:ln/>
        </p:spPr>
        <p:txBody>
          <a:bodyPr/>
          <a:lstStyle/>
          <a:p>
            <a:endParaRPr lang="en-US"/>
          </a:p>
        </p:txBody>
      </p:sp>
      <p:pic>
        <p:nvPicPr>
          <p:cNvPr id="20" name="Image 2" descr="preencoded.png"/>
          <p:cNvPicPr>
            <a:picLocks noChangeAspect="1"/>
          </p:cNvPicPr>
          <p:nvPr/>
        </p:nvPicPr>
        <p:blipFill>
          <a:blip r:embed="rId7"/>
          <a:stretch>
            <a:fillRect/>
          </a:stretch>
        </p:blipFill>
        <p:spPr>
          <a:xfrm>
            <a:off x="992148" y="6871096"/>
            <a:ext cx="248007" cy="198358"/>
          </a:xfrm>
          <a:prstGeom prst="rect">
            <a:avLst/>
          </a:prstGeom>
        </p:spPr>
      </p:pic>
      <p:sp>
        <p:nvSpPr>
          <p:cNvPr id="21" name="Text 16"/>
          <p:cNvSpPr/>
          <p:nvPr/>
        </p:nvSpPr>
        <p:spPr>
          <a:xfrm>
            <a:off x="1438513" y="6823709"/>
            <a:ext cx="12199739" cy="317540"/>
          </a:xfrm>
          <a:prstGeom prst="rect">
            <a:avLst/>
          </a:prstGeom>
          <a:noFill/>
          <a:ln/>
        </p:spPr>
        <p:txBody>
          <a:bodyPr wrap="none" lIns="0" tIns="0" rIns="0" bIns="0" rtlCol="0" anchor="t"/>
          <a:lstStyle/>
          <a:p>
            <a:pPr marL="0" indent="0" algn="l">
              <a:lnSpc>
                <a:spcPts val="2500"/>
              </a:lnSpc>
              <a:buNone/>
            </a:pPr>
            <a:r>
              <a:rPr lang="en-US" sz="1550" dirty="0">
                <a:solidFill>
                  <a:srgbClr val="FFFFFF"/>
                </a:solidFill>
                <a:latin typeface="Bitter" pitchFamily="34" charset="0"/>
                <a:ea typeface="Bitter" pitchFamily="34" charset="-122"/>
                <a:cs typeface="Bitter" pitchFamily="34" charset="-120"/>
              </a:rPr>
              <a:t>Building on what works is often considerably easier — and usually more empowering.</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animBg="1"/>
      <p:bldP spid="15" grpId="0" animBg="1"/>
      <p:bldP spid="16" grpId="0" animBg="1"/>
      <p:bldP spid="17" grpId="0" animBg="1"/>
      <p:bldP spid="18" grpId="0" animBg="1"/>
      <p:bldP spid="19"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569952"/>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Reflective diagnosis</a:t>
            </a:r>
            <a:endParaRPr lang="en-US" sz="3900" dirty="0"/>
          </a:p>
        </p:txBody>
      </p:sp>
      <p:sp>
        <p:nvSpPr>
          <p:cNvPr id="4" name="Text 1"/>
          <p:cNvSpPr/>
          <p:nvPr/>
        </p:nvSpPr>
        <p:spPr>
          <a:xfrm>
            <a:off x="793790" y="1487686"/>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1091446" y="2251710"/>
            <a:ext cx="7258764"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"A good Consultant is like a 'Detective'"</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—Cockman et al. (1999)</a:t>
            </a:r>
            <a:endParaRPr lang="en-US" sz="1550" dirty="0"/>
          </a:p>
        </p:txBody>
      </p:sp>
      <p:sp>
        <p:nvSpPr>
          <p:cNvPr id="6" name="Shape 3"/>
          <p:cNvSpPr/>
          <p:nvPr/>
        </p:nvSpPr>
        <p:spPr>
          <a:xfrm>
            <a:off x="793790" y="2028468"/>
            <a:ext cx="22860" cy="1081564"/>
          </a:xfrm>
          <a:prstGeom prst="rect">
            <a:avLst/>
          </a:prstGeom>
          <a:solidFill>
            <a:srgbClr val="9FA582"/>
          </a:solidFill>
          <a:ln/>
        </p:spPr>
        <p:txBody>
          <a:bodyPr/>
          <a:lstStyle/>
          <a:p>
            <a:endParaRPr lang="en-US"/>
          </a:p>
        </p:txBody>
      </p:sp>
      <p:sp>
        <p:nvSpPr>
          <p:cNvPr id="7" name="Text 4"/>
          <p:cNvSpPr/>
          <p:nvPr/>
        </p:nvSpPr>
        <p:spPr>
          <a:xfrm>
            <a:off x="793790" y="3333274"/>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8" name="Text 5"/>
          <p:cNvSpPr/>
          <p:nvPr/>
        </p:nvSpPr>
        <p:spPr>
          <a:xfrm>
            <a:off x="1091446" y="4097298"/>
            <a:ext cx="7258764"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"Everything counts!"</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—Block (2010)</a:t>
            </a:r>
            <a:endParaRPr lang="en-US" sz="1550" dirty="0"/>
          </a:p>
        </p:txBody>
      </p:sp>
      <p:sp>
        <p:nvSpPr>
          <p:cNvPr id="9" name="Shape 6"/>
          <p:cNvSpPr/>
          <p:nvPr/>
        </p:nvSpPr>
        <p:spPr>
          <a:xfrm>
            <a:off x="793790" y="3874056"/>
            <a:ext cx="22860" cy="1081564"/>
          </a:xfrm>
          <a:prstGeom prst="rect">
            <a:avLst/>
          </a:prstGeom>
          <a:solidFill>
            <a:srgbClr val="9FA582"/>
          </a:solidFill>
          <a:ln/>
        </p:spPr>
        <p:txBody>
          <a:bodyPr/>
          <a:lstStyle/>
          <a:p>
            <a:endParaRPr lang="en-US"/>
          </a:p>
        </p:txBody>
      </p:sp>
      <p:sp>
        <p:nvSpPr>
          <p:cNvPr id="10" name="Text 7"/>
          <p:cNvSpPr/>
          <p:nvPr/>
        </p:nvSpPr>
        <p:spPr>
          <a:xfrm>
            <a:off x="793790" y="5178862"/>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Text 8"/>
          <p:cNvSpPr/>
          <p:nvPr/>
        </p:nvSpPr>
        <p:spPr>
          <a:xfrm>
            <a:off x="1091446" y="5942886"/>
            <a:ext cx="7258764"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"People almost invariably arrive at their beliefs not on the basis of proof but on the basis of what they find attractive.” </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—Blaise Pascal (1660)</a:t>
            </a:r>
            <a:endParaRPr lang="en-US" sz="1550" dirty="0"/>
          </a:p>
        </p:txBody>
      </p:sp>
      <p:sp>
        <p:nvSpPr>
          <p:cNvPr id="12" name="Shape 9"/>
          <p:cNvSpPr/>
          <p:nvPr/>
        </p:nvSpPr>
        <p:spPr>
          <a:xfrm>
            <a:off x="793790" y="5719643"/>
            <a:ext cx="22860" cy="1399103"/>
          </a:xfrm>
          <a:prstGeom prst="rect">
            <a:avLst/>
          </a:prstGeom>
          <a:solidFill>
            <a:srgbClr val="9FA582"/>
          </a:solidFill>
          <a:ln/>
        </p:spPr>
        <p:txBody>
          <a:bodyPr/>
          <a:lstStyle/>
          <a:p>
            <a:endParaRPr lang="en-US"/>
          </a:p>
        </p:txBody>
      </p:sp>
      <p:sp>
        <p:nvSpPr>
          <p:cNvPr id="13" name="Text 10"/>
          <p:cNvSpPr/>
          <p:nvPr/>
        </p:nvSpPr>
        <p:spPr>
          <a:xfrm>
            <a:off x="793790" y="7341989"/>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685086"/>
            <a:ext cx="4713684" cy="589121"/>
          </a:xfrm>
          <a:prstGeom prst="rect">
            <a:avLst/>
          </a:prstGeom>
          <a:noFill/>
          <a:ln/>
        </p:spPr>
        <p:txBody>
          <a:bodyPr wrap="none" lIns="0" tIns="0" rIns="0" bIns="0" rtlCol="0" anchor="t"/>
          <a:lstStyle/>
          <a:p>
            <a:pPr marL="0" indent="0" algn="l">
              <a:lnSpc>
                <a:spcPts val="4600"/>
              </a:lnSpc>
              <a:buNone/>
            </a:pPr>
            <a:r>
              <a:rPr lang="en-US" sz="3700" b="1" dirty="0">
                <a:solidFill>
                  <a:srgbClr val="E1E5CD"/>
                </a:solidFill>
                <a:latin typeface="Outfit Bold" pitchFamily="34" charset="0"/>
                <a:ea typeface="Outfit Bold" pitchFamily="34" charset="-122"/>
                <a:cs typeface="Outfit Bold" pitchFamily="34" charset="-120"/>
              </a:rPr>
              <a:t>What's next?</a:t>
            </a:r>
            <a:endParaRPr lang="en-US" sz="3700" dirty="0"/>
          </a:p>
        </p:txBody>
      </p:sp>
      <p:sp>
        <p:nvSpPr>
          <p:cNvPr id="4" name="Shape 1"/>
          <p:cNvSpPr/>
          <p:nvPr/>
        </p:nvSpPr>
        <p:spPr>
          <a:xfrm>
            <a:off x="6280190" y="1542812"/>
            <a:ext cx="7556421" cy="1069896"/>
          </a:xfrm>
          <a:prstGeom prst="roundRect">
            <a:avLst>
              <a:gd name="adj" fmla="val 2643"/>
            </a:avLst>
          </a:prstGeom>
          <a:solidFill>
            <a:srgbClr val="262626"/>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6468666" y="1819037"/>
            <a:ext cx="235625" cy="188476"/>
          </a:xfrm>
          <a:prstGeom prst="rect">
            <a:avLst/>
          </a:prstGeom>
        </p:spPr>
      </p:pic>
      <p:sp>
        <p:nvSpPr>
          <p:cNvPr id="6" name="Text 2"/>
          <p:cNvSpPr/>
          <p:nvPr/>
        </p:nvSpPr>
        <p:spPr>
          <a:xfrm>
            <a:off x="6892766" y="1768912"/>
            <a:ext cx="6755368" cy="588407"/>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When have you encountered resistance to change, in yourself or others? Looking back, what was that resistance trying to protect?</a:t>
            </a:r>
            <a:endParaRPr lang="en-US" sz="1450" dirty="0"/>
          </a:p>
        </p:txBody>
      </p:sp>
      <p:sp>
        <p:nvSpPr>
          <p:cNvPr id="7" name="Text 3"/>
          <p:cNvSpPr/>
          <p:nvPr/>
        </p:nvSpPr>
        <p:spPr>
          <a:xfrm>
            <a:off x="6280190" y="2814161"/>
            <a:ext cx="7556421" cy="294203"/>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Prepare for the live session</a:t>
            </a:r>
            <a:endParaRPr lang="en-US" sz="1450" dirty="0"/>
          </a:p>
        </p:txBody>
      </p:sp>
      <p:sp>
        <p:nvSpPr>
          <p:cNvPr id="8" name="Shape 4"/>
          <p:cNvSpPr/>
          <p:nvPr/>
        </p:nvSpPr>
        <p:spPr>
          <a:xfrm>
            <a:off x="6280190" y="3309818"/>
            <a:ext cx="7556421" cy="1069896"/>
          </a:xfrm>
          <a:prstGeom prst="roundRect">
            <a:avLst>
              <a:gd name="adj" fmla="val 2643"/>
            </a:avLst>
          </a:prstGeom>
          <a:solidFill>
            <a:srgbClr val="2A2C20"/>
          </a:solidFill>
          <a:ln/>
        </p:spPr>
        <p:txBody>
          <a:bodyPr/>
          <a:lstStyle/>
          <a:p>
            <a:endParaRPr lang="en-US"/>
          </a:p>
        </p:txBody>
      </p:sp>
      <p:pic>
        <p:nvPicPr>
          <p:cNvPr id="9" name="Image 2" descr="preencoded.png"/>
          <p:cNvPicPr>
            <a:picLocks noChangeAspect="1"/>
          </p:cNvPicPr>
          <p:nvPr/>
        </p:nvPicPr>
        <p:blipFill>
          <a:blip r:embed="rId5"/>
          <a:stretch>
            <a:fillRect/>
          </a:stretch>
        </p:blipFill>
        <p:spPr>
          <a:xfrm>
            <a:off x="6468666" y="3586043"/>
            <a:ext cx="235625" cy="188476"/>
          </a:xfrm>
          <a:prstGeom prst="rect">
            <a:avLst/>
          </a:prstGeom>
        </p:spPr>
      </p:pic>
      <p:sp>
        <p:nvSpPr>
          <p:cNvPr id="10" name="Text 5"/>
          <p:cNvSpPr/>
          <p:nvPr/>
        </p:nvSpPr>
        <p:spPr>
          <a:xfrm>
            <a:off x="6892766" y="3535918"/>
            <a:ext cx="6755368" cy="588407"/>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Complete the core readings (note the </a:t>
            </a:r>
            <a:r>
              <a:rPr lang="en-US" sz="1450" i="1" u="sng" dirty="0">
                <a:solidFill>
                  <a:srgbClr val="FFFFFF"/>
                </a:solidFill>
                <a:latin typeface="Bitter" pitchFamily="34" charset="0"/>
                <a:ea typeface="Bitter" pitchFamily="34" charset="-122"/>
                <a:cs typeface="Bitter" pitchFamily="34" charset="-120"/>
              </a:rPr>
              <a:t>or</a:t>
            </a:r>
            <a:r>
              <a:rPr lang="en-US" sz="1450" dirty="0">
                <a:solidFill>
                  <a:srgbClr val="FFFFFF"/>
                </a:solidFill>
                <a:latin typeface="Bitter" pitchFamily="34" charset="0"/>
                <a:ea typeface="Bitter" pitchFamily="34" charset="-122"/>
                <a:cs typeface="Bitter" pitchFamily="34" charset="-120"/>
              </a:rPr>
              <a:t>) and </a:t>
            </a:r>
            <a:endParaRPr lang="en-US" sz="1450" dirty="0"/>
          </a:p>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look through the written content</a:t>
            </a:r>
            <a:endParaRPr lang="en-US" sz="1450" dirty="0"/>
          </a:p>
        </p:txBody>
      </p:sp>
      <p:sp>
        <p:nvSpPr>
          <p:cNvPr id="11" name="Shape 6"/>
          <p:cNvSpPr/>
          <p:nvPr/>
        </p:nvSpPr>
        <p:spPr>
          <a:xfrm>
            <a:off x="6280190" y="4581168"/>
            <a:ext cx="7556421" cy="1069896"/>
          </a:xfrm>
          <a:prstGeom prst="roundRect">
            <a:avLst>
              <a:gd name="adj" fmla="val 2643"/>
            </a:avLst>
          </a:prstGeom>
          <a:solidFill>
            <a:srgbClr val="2A2C20"/>
          </a:solidFill>
          <a:ln/>
        </p:spPr>
        <p:txBody>
          <a:bodyPr/>
          <a:lstStyle/>
          <a:p>
            <a:endParaRPr lang="en-US"/>
          </a:p>
        </p:txBody>
      </p:sp>
      <p:pic>
        <p:nvPicPr>
          <p:cNvPr id="12" name="Image 3" descr="preencoded.png"/>
          <p:cNvPicPr>
            <a:picLocks noChangeAspect="1"/>
          </p:cNvPicPr>
          <p:nvPr/>
        </p:nvPicPr>
        <p:blipFill>
          <a:blip r:embed="rId5"/>
          <a:stretch>
            <a:fillRect/>
          </a:stretch>
        </p:blipFill>
        <p:spPr>
          <a:xfrm>
            <a:off x="6468666" y="4857393"/>
            <a:ext cx="235625" cy="188476"/>
          </a:xfrm>
          <a:prstGeom prst="rect">
            <a:avLst/>
          </a:prstGeom>
        </p:spPr>
      </p:pic>
      <p:sp>
        <p:nvSpPr>
          <p:cNvPr id="13" name="Text 7"/>
          <p:cNvSpPr/>
          <p:nvPr/>
        </p:nvSpPr>
        <p:spPr>
          <a:xfrm>
            <a:off x="6892766" y="4807268"/>
            <a:ext cx="6755368" cy="588407"/>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Explore at least one diagnostic approach of interest to you </a:t>
            </a:r>
            <a:endParaRPr lang="en-US" sz="1450" dirty="0"/>
          </a:p>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(e.g., Root Cause Analysis, positive deviance, people analytics, AI)</a:t>
            </a:r>
            <a:endParaRPr lang="en-US" sz="1450" dirty="0"/>
          </a:p>
        </p:txBody>
      </p:sp>
      <p:sp>
        <p:nvSpPr>
          <p:cNvPr id="14" name="Shape 8"/>
          <p:cNvSpPr/>
          <p:nvPr/>
        </p:nvSpPr>
        <p:spPr>
          <a:xfrm>
            <a:off x="6280190" y="5852517"/>
            <a:ext cx="7556421" cy="1069896"/>
          </a:xfrm>
          <a:prstGeom prst="roundRect">
            <a:avLst>
              <a:gd name="adj" fmla="val 2643"/>
            </a:avLst>
          </a:prstGeom>
          <a:solidFill>
            <a:srgbClr val="262626"/>
          </a:solidFill>
          <a:ln/>
        </p:spPr>
        <p:txBody>
          <a:bodyPr/>
          <a:lstStyle/>
          <a:p>
            <a:endParaRPr lang="en-US"/>
          </a:p>
        </p:txBody>
      </p:sp>
      <p:pic>
        <p:nvPicPr>
          <p:cNvPr id="15" name="Image 4" descr="preencoded.png"/>
          <p:cNvPicPr>
            <a:picLocks noChangeAspect="1"/>
          </p:cNvPicPr>
          <p:nvPr/>
        </p:nvPicPr>
        <p:blipFill>
          <a:blip r:embed="rId4"/>
          <a:stretch>
            <a:fillRect/>
          </a:stretch>
        </p:blipFill>
        <p:spPr>
          <a:xfrm>
            <a:off x="6468666" y="6128742"/>
            <a:ext cx="235625" cy="188476"/>
          </a:xfrm>
          <a:prstGeom prst="rect">
            <a:avLst/>
          </a:prstGeom>
        </p:spPr>
      </p:pic>
      <p:sp>
        <p:nvSpPr>
          <p:cNvPr id="16" name="Text 9"/>
          <p:cNvSpPr/>
          <p:nvPr/>
        </p:nvSpPr>
        <p:spPr>
          <a:xfrm>
            <a:off x="6892766" y="6078617"/>
            <a:ext cx="6755368" cy="588407"/>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Bring your questions and comments on the readings</a:t>
            </a:r>
            <a:br>
              <a:rPr lang="en-US" sz="1450" dirty="0">
                <a:solidFill>
                  <a:srgbClr val="FFFFFF"/>
                </a:solidFill>
                <a:latin typeface="Bitter" pitchFamily="34" charset="0"/>
                <a:ea typeface="Bitter" pitchFamily="34" charset="-122"/>
                <a:cs typeface="Bitter" pitchFamily="34" charset="-120"/>
              </a:rPr>
            </a:br>
            <a:r>
              <a:rPr lang="en-US" sz="1450" dirty="0">
                <a:solidFill>
                  <a:srgbClr val="FFFFFF"/>
                </a:solidFill>
                <a:latin typeface="Bitter" pitchFamily="34" charset="0"/>
                <a:ea typeface="Bitter" pitchFamily="34" charset="-122"/>
                <a:cs typeface="Bitter" pitchFamily="34" charset="-120"/>
              </a:rPr>
              <a:t> and preparation materials</a:t>
            </a:r>
            <a:endParaRPr lang="en-US" sz="1450" dirty="0"/>
          </a:p>
        </p:txBody>
      </p:sp>
      <p:sp>
        <p:nvSpPr>
          <p:cNvPr id="17" name="Text 10"/>
          <p:cNvSpPr/>
          <p:nvPr/>
        </p:nvSpPr>
        <p:spPr>
          <a:xfrm>
            <a:off x="6280190" y="7191018"/>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See you soon.</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3" grpId="0" animBg="1"/>
      <p:bldP spid="14"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242197"/>
          </a:xfrm>
          <a:prstGeom prst="rect">
            <a:avLst/>
          </a:prstGeom>
        </p:spPr>
      </p:pic>
      <p:sp>
        <p:nvSpPr>
          <p:cNvPr id="3" name="Text 0"/>
          <p:cNvSpPr/>
          <p:nvPr/>
        </p:nvSpPr>
        <p:spPr>
          <a:xfrm>
            <a:off x="793790" y="4795123"/>
            <a:ext cx="6319361" cy="673418"/>
          </a:xfrm>
          <a:prstGeom prst="rect">
            <a:avLst/>
          </a:prstGeom>
          <a:noFill/>
          <a:ln/>
        </p:spPr>
        <p:txBody>
          <a:bodyPr wrap="none" lIns="0" tIns="0" rIns="0" bIns="0" rtlCol="0" anchor="t"/>
          <a:lstStyle/>
          <a:p>
            <a:pPr marL="0" indent="0" algn="l">
              <a:lnSpc>
                <a:spcPts val="5300"/>
              </a:lnSpc>
              <a:buNone/>
            </a:pPr>
            <a:r>
              <a:rPr lang="en-US" sz="4200" b="1" dirty="0">
                <a:solidFill>
                  <a:srgbClr val="E1E5CD"/>
                </a:solidFill>
                <a:latin typeface="Outfit Bold" pitchFamily="34" charset="0"/>
                <a:ea typeface="Outfit Bold" pitchFamily="34" charset="-122"/>
                <a:cs typeface="Outfit Bold" pitchFamily="34" charset="-120"/>
              </a:rPr>
              <a:t>Going beyond the surface</a:t>
            </a:r>
            <a:endParaRPr lang="en-US" sz="4200" dirty="0"/>
          </a:p>
        </p:txBody>
      </p:sp>
      <p:sp>
        <p:nvSpPr>
          <p:cNvPr id="4" name="Text 1"/>
          <p:cNvSpPr/>
          <p:nvPr/>
        </p:nvSpPr>
        <p:spPr>
          <a:xfrm>
            <a:off x="1116925" y="6005870"/>
            <a:ext cx="12719685" cy="672227"/>
          </a:xfrm>
          <a:prstGeom prst="rect">
            <a:avLst/>
          </a:prstGeom>
          <a:noFill/>
          <a:ln/>
        </p:spPr>
        <p:txBody>
          <a:bodyPr wrap="square" lIns="0" tIns="0" rIns="0" bIns="0" rtlCol="0" anchor="t"/>
          <a:lstStyle/>
          <a:p>
            <a:pPr marL="0" indent="0" algn="l">
              <a:lnSpc>
                <a:spcPts val="2600"/>
              </a:lnSpc>
              <a:buNone/>
            </a:pPr>
            <a:r>
              <a:rPr lang="en-US" sz="1650" dirty="0">
                <a:solidFill>
                  <a:schemeClr val="accent6">
                    <a:lumMod val="75000"/>
                  </a:schemeClr>
                </a:solidFill>
                <a:latin typeface="Bitter" pitchFamily="34" charset="0"/>
                <a:ea typeface="Bitter" pitchFamily="34" charset="-122"/>
                <a:cs typeface="Bitter" pitchFamily="34" charset="-120"/>
              </a:rPr>
              <a:t>Time spent on </a:t>
            </a:r>
            <a:r>
              <a:rPr lang="en-US" sz="1650" b="1" dirty="0">
                <a:solidFill>
                  <a:schemeClr val="accent6">
                    <a:lumMod val="75000"/>
                  </a:schemeClr>
                </a:solidFill>
                <a:latin typeface="Bitter" pitchFamily="34" charset="0"/>
                <a:ea typeface="Bitter" pitchFamily="34" charset="-122"/>
                <a:cs typeface="Bitter" pitchFamily="34" charset="-120"/>
              </a:rPr>
              <a:t>reconnaissance</a:t>
            </a:r>
            <a:r>
              <a:rPr lang="en-US" sz="1650" dirty="0">
                <a:solidFill>
                  <a:schemeClr val="accent6">
                    <a:lumMod val="75000"/>
                  </a:schemeClr>
                </a:solidFill>
                <a:latin typeface="Bitter" pitchFamily="34" charset="0"/>
                <a:ea typeface="Bitter" pitchFamily="34" charset="-122"/>
                <a:cs typeface="Bitter" pitchFamily="34" charset="-120"/>
              </a:rPr>
              <a:t> is seldom wasted.</a:t>
            </a:r>
            <a:r>
              <a:rPr lang="en-US" sz="1650" dirty="0">
                <a:solidFill>
                  <a:srgbClr val="C2C4B5"/>
                </a:solidFill>
                <a:latin typeface="Bitter" pitchFamily="34" charset="0"/>
                <a:ea typeface="Bitter" pitchFamily="34" charset="-122"/>
                <a:cs typeface="Bitter" pitchFamily="34" charset="-120"/>
              </a:rPr>
              <a:t> It is better to identify the </a:t>
            </a:r>
            <a:r>
              <a:rPr lang="en-US" sz="1650" b="1" dirty="0">
                <a:solidFill>
                  <a:srgbClr val="C2C4B5"/>
                </a:solidFill>
                <a:latin typeface="Bitter" pitchFamily="34" charset="0"/>
                <a:ea typeface="Bitter" pitchFamily="34" charset="-122"/>
                <a:cs typeface="Bitter" pitchFamily="34" charset="-120"/>
              </a:rPr>
              <a:t>expectations</a:t>
            </a:r>
            <a:r>
              <a:rPr lang="en-US" sz="1650" dirty="0">
                <a:solidFill>
                  <a:srgbClr val="C2C4B5"/>
                </a:solidFill>
                <a:latin typeface="Bitter" pitchFamily="34" charset="0"/>
                <a:ea typeface="Bitter" pitchFamily="34" charset="-122"/>
                <a:cs typeface="Bitter" pitchFamily="34" charset="-120"/>
              </a:rPr>
              <a:t> of people […] that way we become aware of why people object to a particular change especially if it </a:t>
            </a:r>
            <a:r>
              <a:rPr lang="en-US" sz="1650" b="1" dirty="0">
                <a:solidFill>
                  <a:srgbClr val="C2C4B5"/>
                </a:solidFill>
                <a:latin typeface="Bitter" pitchFamily="34" charset="0"/>
                <a:ea typeface="Bitter" pitchFamily="34" charset="-122"/>
                <a:cs typeface="Bitter" pitchFamily="34" charset="-120"/>
              </a:rPr>
              <a:t>violates</a:t>
            </a:r>
            <a:r>
              <a:rPr lang="en-US" sz="1650" dirty="0">
                <a:solidFill>
                  <a:srgbClr val="C2C4B5"/>
                </a:solidFill>
                <a:latin typeface="Bitter" pitchFamily="34" charset="0"/>
                <a:ea typeface="Bitter" pitchFamily="34" charset="-122"/>
                <a:cs typeface="Bitter" pitchFamily="34" charset="-120"/>
              </a:rPr>
              <a:t> something of significance to them.</a:t>
            </a:r>
            <a:endParaRPr lang="en-US" sz="1650" dirty="0"/>
          </a:p>
        </p:txBody>
      </p:sp>
      <p:sp>
        <p:nvSpPr>
          <p:cNvPr id="5" name="Text 2"/>
          <p:cNvSpPr/>
          <p:nvPr/>
        </p:nvSpPr>
        <p:spPr>
          <a:xfrm>
            <a:off x="1116925" y="6908363"/>
            <a:ext cx="12719685" cy="336113"/>
          </a:xfrm>
          <a:prstGeom prst="rect">
            <a:avLst/>
          </a:prstGeom>
          <a:noFill/>
          <a:ln/>
        </p:spPr>
        <p:txBody>
          <a:bodyPr wrap="non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(Randall et al., 2019, p. 68)</a:t>
            </a:r>
            <a:endParaRPr lang="en-US" sz="1650" dirty="0"/>
          </a:p>
        </p:txBody>
      </p:sp>
      <p:sp>
        <p:nvSpPr>
          <p:cNvPr id="6" name="Shape 3"/>
          <p:cNvSpPr/>
          <p:nvPr/>
        </p:nvSpPr>
        <p:spPr>
          <a:xfrm>
            <a:off x="793790" y="5775603"/>
            <a:ext cx="30480" cy="1699141"/>
          </a:xfrm>
          <a:prstGeom prst="rect">
            <a:avLst/>
          </a:prstGeom>
          <a:solidFill>
            <a:srgbClr val="9FA582"/>
          </a:solid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05326"/>
            <a:ext cx="6672858" cy="602456"/>
          </a:xfrm>
          <a:prstGeom prst="rect">
            <a:avLst/>
          </a:prstGeom>
          <a:noFill/>
          <a:ln/>
        </p:spPr>
        <p:txBody>
          <a:bodyPr wrap="none" lIns="0" tIns="0" rIns="0" bIns="0" rtlCol="0" anchor="t"/>
          <a:lstStyle/>
          <a:p>
            <a:pPr marL="0" indent="0" algn="l">
              <a:lnSpc>
                <a:spcPts val="4700"/>
              </a:lnSpc>
              <a:buNone/>
            </a:pPr>
            <a:r>
              <a:rPr lang="en-US" sz="3750" b="1" dirty="0">
                <a:solidFill>
                  <a:srgbClr val="E1E5CD"/>
                </a:solidFill>
                <a:latin typeface="Outfit Bold" pitchFamily="34" charset="0"/>
                <a:ea typeface="Outfit Bold" pitchFamily="34" charset="-122"/>
                <a:cs typeface="Outfit Bold" pitchFamily="34" charset="-120"/>
              </a:rPr>
              <a:t>Icebergs all around (Hall, 1976)</a:t>
            </a:r>
            <a:endParaRPr lang="en-US" sz="3750" dirty="0"/>
          </a:p>
        </p:txBody>
      </p:sp>
      <p:pic>
        <p:nvPicPr>
          <p:cNvPr id="3" name="Image 0" descr="preencoded.png"/>
          <p:cNvPicPr>
            <a:picLocks noChangeAspect="1"/>
          </p:cNvPicPr>
          <p:nvPr/>
        </p:nvPicPr>
        <p:blipFill>
          <a:blip r:embed="rId3"/>
          <a:stretch>
            <a:fillRect/>
          </a:stretch>
        </p:blipFill>
        <p:spPr>
          <a:xfrm>
            <a:off x="1019258" y="2064782"/>
            <a:ext cx="5343287" cy="4789765"/>
          </a:xfrm>
          <a:prstGeom prst="rect">
            <a:avLst/>
          </a:prstGeom>
        </p:spPr>
      </p:pic>
      <p:sp>
        <p:nvSpPr>
          <p:cNvPr id="4" name="Text 1"/>
          <p:cNvSpPr/>
          <p:nvPr/>
        </p:nvSpPr>
        <p:spPr>
          <a:xfrm>
            <a:off x="793790" y="6711910"/>
            <a:ext cx="6286262" cy="285274"/>
          </a:xfrm>
          <a:prstGeom prst="rect">
            <a:avLst/>
          </a:prstGeom>
          <a:noFill/>
          <a:ln/>
        </p:spPr>
        <p:txBody>
          <a:bodyPr wrap="none" lIns="0" tIns="0" rIns="0" bIns="0" rtlCol="0" anchor="t"/>
          <a:lstStyle/>
          <a:p>
            <a:pPr marL="0" indent="0" algn="l">
              <a:lnSpc>
                <a:spcPts val="2200"/>
              </a:lnSpc>
              <a:buNone/>
            </a:pPr>
            <a:endParaRPr lang="en-US" sz="1500" dirty="0"/>
          </a:p>
        </p:txBody>
      </p:sp>
      <p:pic>
        <p:nvPicPr>
          <p:cNvPr id="5" name="Image 1" descr="preencoded.png"/>
          <p:cNvPicPr>
            <a:picLocks noChangeAspect="1"/>
          </p:cNvPicPr>
          <p:nvPr/>
        </p:nvPicPr>
        <p:blipFill>
          <a:blip r:embed="rId4"/>
          <a:stretch>
            <a:fillRect/>
          </a:stretch>
        </p:blipFill>
        <p:spPr>
          <a:xfrm>
            <a:off x="7557968" y="1737836"/>
            <a:ext cx="5343287" cy="5602129"/>
          </a:xfrm>
          <a:prstGeom prst="rect">
            <a:avLst/>
          </a:prstGeom>
        </p:spPr>
      </p:pic>
      <p:sp>
        <p:nvSpPr>
          <p:cNvPr id="6" name="Triangle 5">
            <a:extLst>
              <a:ext uri="{FF2B5EF4-FFF2-40B4-BE49-F238E27FC236}">
                <a16:creationId xmlns:a16="http://schemas.microsoft.com/office/drawing/2014/main" id="{FCA98EBE-5936-4645-502F-E28F99B41055}"/>
              </a:ext>
            </a:extLst>
          </p:cNvPr>
          <p:cNvSpPr/>
          <p:nvPr/>
        </p:nvSpPr>
        <p:spPr>
          <a:xfrm rot="10800000">
            <a:off x="8583493" y="4114800"/>
            <a:ext cx="3292235" cy="3151694"/>
          </a:xfrm>
          <a:prstGeom prst="triangle">
            <a:avLst>
              <a:gd name="adj" fmla="val 50380"/>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9BC2012-02AC-2F54-2B72-548AF4C1A16F}"/>
              </a:ext>
            </a:extLst>
          </p:cNvPr>
          <p:cNvSpPr/>
          <p:nvPr/>
        </p:nvSpPr>
        <p:spPr>
          <a:xfrm>
            <a:off x="1260909" y="3908121"/>
            <a:ext cx="4221271" cy="280378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7344"/>
            <a:ext cx="10248186"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Don't accept the first answer: the "five whys"</a:t>
            </a:r>
            <a:endParaRPr lang="en-US" sz="3900" dirty="0"/>
          </a:p>
        </p:txBody>
      </p:sp>
      <p:pic>
        <p:nvPicPr>
          <p:cNvPr id="4" name="Image 0" descr="preencoded.png"/>
          <p:cNvPicPr>
            <a:picLocks noChangeAspect="1"/>
          </p:cNvPicPr>
          <p:nvPr/>
        </p:nvPicPr>
        <p:blipFill>
          <a:blip r:embed="rId3"/>
          <a:stretch>
            <a:fillRect/>
          </a:stretch>
        </p:blipFill>
        <p:spPr>
          <a:xfrm>
            <a:off x="3408759" y="2215039"/>
            <a:ext cx="1291233" cy="1031796"/>
          </a:xfrm>
          <a:prstGeom prst="rect">
            <a:avLst/>
          </a:prstGeom>
        </p:spPr>
      </p:pic>
      <p:sp>
        <p:nvSpPr>
          <p:cNvPr id="5" name="Text 2"/>
          <p:cNvSpPr/>
          <p:nvPr/>
        </p:nvSpPr>
        <p:spPr>
          <a:xfrm>
            <a:off x="3914775" y="2681526"/>
            <a:ext cx="279083" cy="348853"/>
          </a:xfrm>
          <a:prstGeom prst="rect">
            <a:avLst/>
          </a:prstGeom>
          <a:noFill/>
          <a:ln/>
        </p:spPr>
        <p:txBody>
          <a:bodyPr wrap="none" lIns="0" tIns="0" rIns="0" bIns="0" rtlCol="0" anchor="t"/>
          <a:lstStyle/>
          <a:p>
            <a:pPr marL="0" indent="0" algn="ctr">
              <a:lnSpc>
                <a:spcPts val="3500"/>
              </a:lnSpc>
              <a:buNone/>
            </a:pPr>
            <a:r>
              <a:rPr lang="en-US" sz="2150" b="1" dirty="0">
                <a:solidFill>
                  <a:srgbClr val="C2C4B5"/>
                </a:solidFill>
                <a:latin typeface="Outfit Bold" pitchFamily="34" charset="0"/>
                <a:ea typeface="Outfit Bold" pitchFamily="34" charset="-122"/>
                <a:cs typeface="Outfit Bold" pitchFamily="34" charset="-120"/>
              </a:rPr>
              <a:t>1</a:t>
            </a:r>
            <a:endParaRPr lang="en-US" sz="2150" dirty="0"/>
          </a:p>
        </p:txBody>
      </p:sp>
      <p:sp>
        <p:nvSpPr>
          <p:cNvPr id="6" name="Text 3"/>
          <p:cNvSpPr/>
          <p:nvPr/>
        </p:nvSpPr>
        <p:spPr>
          <a:xfrm>
            <a:off x="4898350" y="2572107"/>
            <a:ext cx="4837628"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Customers are waiting too long for support responses</a:t>
            </a:r>
            <a:endParaRPr lang="en-US" sz="1550" dirty="0"/>
          </a:p>
        </p:txBody>
      </p:sp>
      <p:sp>
        <p:nvSpPr>
          <p:cNvPr id="7" name="Shape 4"/>
          <p:cNvSpPr/>
          <p:nvPr/>
        </p:nvSpPr>
        <p:spPr>
          <a:xfrm>
            <a:off x="4749522" y="3262074"/>
            <a:ext cx="9037558" cy="11430"/>
          </a:xfrm>
          <a:prstGeom prst="roundRect">
            <a:avLst>
              <a:gd name="adj" fmla="val 260465"/>
            </a:avLst>
          </a:prstGeom>
          <a:solidFill>
            <a:srgbClr val="545557"/>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763203" y="3296364"/>
            <a:ext cx="2582466" cy="1031796"/>
          </a:xfrm>
          <a:prstGeom prst="rect">
            <a:avLst/>
          </a:prstGeom>
        </p:spPr>
      </p:pic>
      <p:sp>
        <p:nvSpPr>
          <p:cNvPr id="9" name="Text 5"/>
          <p:cNvSpPr/>
          <p:nvPr/>
        </p:nvSpPr>
        <p:spPr>
          <a:xfrm>
            <a:off x="3914894" y="3637836"/>
            <a:ext cx="279083" cy="348853"/>
          </a:xfrm>
          <a:prstGeom prst="rect">
            <a:avLst/>
          </a:prstGeom>
          <a:noFill/>
          <a:ln/>
        </p:spPr>
        <p:txBody>
          <a:bodyPr wrap="none" lIns="0" tIns="0" rIns="0" bIns="0" rtlCol="0" anchor="t"/>
          <a:lstStyle/>
          <a:p>
            <a:pPr marL="0" indent="0" algn="ctr">
              <a:lnSpc>
                <a:spcPts val="3500"/>
              </a:lnSpc>
              <a:buNone/>
            </a:pPr>
            <a:r>
              <a:rPr lang="en-US" sz="2150" b="1" dirty="0">
                <a:solidFill>
                  <a:srgbClr val="C2C4B5"/>
                </a:solidFill>
                <a:latin typeface="Outfit Bold" pitchFamily="34" charset="0"/>
                <a:ea typeface="Outfit Bold" pitchFamily="34" charset="-122"/>
                <a:cs typeface="Outfit Bold" pitchFamily="34" charset="-120"/>
              </a:rPr>
              <a:t>2</a:t>
            </a:r>
            <a:endParaRPr lang="en-US" sz="2150" dirty="0"/>
          </a:p>
        </p:txBody>
      </p:sp>
      <p:sp>
        <p:nvSpPr>
          <p:cNvPr id="10" name="Text 6"/>
          <p:cNvSpPr/>
          <p:nvPr/>
        </p:nvSpPr>
        <p:spPr>
          <a:xfrm>
            <a:off x="5544026" y="3653433"/>
            <a:ext cx="4130278"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Support team is overwhelmed with tickets</a:t>
            </a:r>
            <a:endParaRPr lang="en-US" sz="1550" dirty="0"/>
          </a:p>
        </p:txBody>
      </p:sp>
      <p:sp>
        <p:nvSpPr>
          <p:cNvPr id="11" name="Shape 7"/>
          <p:cNvSpPr/>
          <p:nvPr/>
        </p:nvSpPr>
        <p:spPr>
          <a:xfrm>
            <a:off x="5395198" y="4343400"/>
            <a:ext cx="8391882" cy="11430"/>
          </a:xfrm>
          <a:prstGeom prst="roundRect">
            <a:avLst>
              <a:gd name="adj" fmla="val 260465"/>
            </a:avLst>
          </a:prstGeom>
          <a:solidFill>
            <a:srgbClr val="545557"/>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2117527" y="4377690"/>
            <a:ext cx="3873698" cy="1031796"/>
          </a:xfrm>
          <a:prstGeom prst="rect">
            <a:avLst/>
          </a:prstGeom>
        </p:spPr>
      </p:pic>
      <p:sp>
        <p:nvSpPr>
          <p:cNvPr id="13" name="Text 8"/>
          <p:cNvSpPr/>
          <p:nvPr/>
        </p:nvSpPr>
        <p:spPr>
          <a:xfrm>
            <a:off x="3914775" y="4719161"/>
            <a:ext cx="279083" cy="348853"/>
          </a:xfrm>
          <a:prstGeom prst="rect">
            <a:avLst/>
          </a:prstGeom>
          <a:noFill/>
          <a:ln/>
        </p:spPr>
        <p:txBody>
          <a:bodyPr wrap="none" lIns="0" tIns="0" rIns="0" bIns="0" rtlCol="0" anchor="t"/>
          <a:lstStyle/>
          <a:p>
            <a:pPr marL="0" indent="0" algn="ctr">
              <a:lnSpc>
                <a:spcPts val="3500"/>
              </a:lnSpc>
              <a:buNone/>
            </a:pPr>
            <a:r>
              <a:rPr lang="en-US" sz="2150" b="1" dirty="0">
                <a:solidFill>
                  <a:srgbClr val="C2C4B5"/>
                </a:solidFill>
                <a:latin typeface="Outfit Bold" pitchFamily="34" charset="0"/>
                <a:ea typeface="Outfit Bold" pitchFamily="34" charset="-122"/>
                <a:cs typeface="Outfit Bold" pitchFamily="34" charset="-120"/>
              </a:rPr>
              <a:t>3</a:t>
            </a:r>
            <a:endParaRPr lang="en-US" sz="2150" dirty="0"/>
          </a:p>
        </p:txBody>
      </p:sp>
      <p:sp>
        <p:nvSpPr>
          <p:cNvPr id="14" name="Text 9"/>
          <p:cNvSpPr/>
          <p:nvPr/>
        </p:nvSpPr>
        <p:spPr>
          <a:xfrm>
            <a:off x="6189583" y="4734758"/>
            <a:ext cx="5332095"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Many tickets are repeat issues that have not been resolved at first attempt</a:t>
            </a:r>
            <a:endParaRPr lang="en-US" sz="1550" dirty="0"/>
          </a:p>
        </p:txBody>
      </p:sp>
      <p:sp>
        <p:nvSpPr>
          <p:cNvPr id="15" name="Shape 10"/>
          <p:cNvSpPr/>
          <p:nvPr/>
        </p:nvSpPr>
        <p:spPr>
          <a:xfrm>
            <a:off x="6040755" y="5424726"/>
            <a:ext cx="7746325" cy="11430"/>
          </a:xfrm>
          <a:prstGeom prst="roundRect">
            <a:avLst>
              <a:gd name="adj" fmla="val 260465"/>
            </a:avLst>
          </a:prstGeom>
          <a:solidFill>
            <a:srgbClr val="545557"/>
          </a:solidFill>
          <a:ln/>
        </p:spPr>
        <p:txBody>
          <a:bodyPr/>
          <a:lstStyle/>
          <a:p>
            <a:endParaRPr lang="en-US"/>
          </a:p>
        </p:txBody>
      </p:sp>
      <p:pic>
        <p:nvPicPr>
          <p:cNvPr id="16" name="Image 3" descr="preencoded.png"/>
          <p:cNvPicPr>
            <a:picLocks noChangeAspect="1"/>
          </p:cNvPicPr>
          <p:nvPr/>
        </p:nvPicPr>
        <p:blipFill>
          <a:blip r:embed="rId6"/>
          <a:stretch>
            <a:fillRect/>
          </a:stretch>
        </p:blipFill>
        <p:spPr>
          <a:xfrm>
            <a:off x="1471970" y="5459016"/>
            <a:ext cx="5164931" cy="1031796"/>
          </a:xfrm>
          <a:prstGeom prst="rect">
            <a:avLst/>
          </a:prstGeom>
        </p:spPr>
      </p:pic>
      <p:sp>
        <p:nvSpPr>
          <p:cNvPr id="17" name="Text 11"/>
          <p:cNvSpPr/>
          <p:nvPr/>
        </p:nvSpPr>
        <p:spPr>
          <a:xfrm>
            <a:off x="3914775" y="5800487"/>
            <a:ext cx="279083" cy="348853"/>
          </a:xfrm>
          <a:prstGeom prst="rect">
            <a:avLst/>
          </a:prstGeom>
          <a:noFill/>
          <a:ln/>
        </p:spPr>
        <p:txBody>
          <a:bodyPr wrap="none" lIns="0" tIns="0" rIns="0" bIns="0" rtlCol="0" anchor="t"/>
          <a:lstStyle/>
          <a:p>
            <a:pPr marL="0" indent="0" algn="ctr">
              <a:lnSpc>
                <a:spcPts val="3500"/>
              </a:lnSpc>
              <a:buNone/>
            </a:pPr>
            <a:r>
              <a:rPr lang="en-US" sz="2150" b="1" dirty="0">
                <a:solidFill>
                  <a:srgbClr val="C2C4B5"/>
                </a:solidFill>
                <a:latin typeface="Outfit Bold" pitchFamily="34" charset="0"/>
                <a:ea typeface="Outfit Bold" pitchFamily="34" charset="-122"/>
                <a:cs typeface="Outfit Bold" pitchFamily="34" charset="-120"/>
              </a:rPr>
              <a:t>4</a:t>
            </a:r>
            <a:endParaRPr lang="en-US" sz="2150" dirty="0"/>
          </a:p>
        </p:txBody>
      </p:sp>
      <p:sp>
        <p:nvSpPr>
          <p:cNvPr id="18" name="Text 12"/>
          <p:cNvSpPr/>
          <p:nvPr/>
        </p:nvSpPr>
        <p:spPr>
          <a:xfrm>
            <a:off x="6835259" y="5816084"/>
            <a:ext cx="2636877"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First-line staff lack authority to offer refunds or replacement</a:t>
            </a:r>
            <a:endParaRPr lang="en-US" sz="1550" dirty="0"/>
          </a:p>
        </p:txBody>
      </p:sp>
      <p:sp>
        <p:nvSpPr>
          <p:cNvPr id="19" name="Shape 13"/>
          <p:cNvSpPr/>
          <p:nvPr/>
        </p:nvSpPr>
        <p:spPr>
          <a:xfrm>
            <a:off x="6686431" y="6506051"/>
            <a:ext cx="7100649" cy="11430"/>
          </a:xfrm>
          <a:prstGeom prst="roundRect">
            <a:avLst>
              <a:gd name="adj" fmla="val 260465"/>
            </a:avLst>
          </a:prstGeom>
          <a:solidFill>
            <a:srgbClr val="545557"/>
          </a:solidFill>
          <a:ln/>
        </p:spPr>
        <p:txBody>
          <a:bodyPr/>
          <a:lstStyle/>
          <a:p>
            <a:endParaRPr lang="en-US"/>
          </a:p>
        </p:txBody>
      </p:sp>
      <p:pic>
        <p:nvPicPr>
          <p:cNvPr id="20" name="Image 4" descr="preencoded.png"/>
          <p:cNvPicPr>
            <a:picLocks noChangeAspect="1"/>
          </p:cNvPicPr>
          <p:nvPr/>
        </p:nvPicPr>
        <p:blipFill>
          <a:blip r:embed="rId7"/>
          <a:stretch>
            <a:fillRect/>
          </a:stretch>
        </p:blipFill>
        <p:spPr>
          <a:xfrm>
            <a:off x="826294" y="6540341"/>
            <a:ext cx="6456164" cy="1031796"/>
          </a:xfrm>
          <a:prstGeom prst="rect">
            <a:avLst/>
          </a:prstGeom>
        </p:spPr>
      </p:pic>
      <p:sp>
        <p:nvSpPr>
          <p:cNvPr id="21" name="Text 14"/>
          <p:cNvSpPr/>
          <p:nvPr/>
        </p:nvSpPr>
        <p:spPr>
          <a:xfrm>
            <a:off x="3914775" y="6881813"/>
            <a:ext cx="279083" cy="348853"/>
          </a:xfrm>
          <a:prstGeom prst="rect">
            <a:avLst/>
          </a:prstGeom>
          <a:noFill/>
          <a:ln/>
        </p:spPr>
        <p:txBody>
          <a:bodyPr wrap="none" lIns="0" tIns="0" rIns="0" bIns="0" rtlCol="0" anchor="t"/>
          <a:lstStyle/>
          <a:p>
            <a:pPr marL="0" indent="0" algn="ctr">
              <a:lnSpc>
                <a:spcPts val="3500"/>
              </a:lnSpc>
              <a:buNone/>
            </a:pPr>
            <a:r>
              <a:rPr lang="en-US" sz="2150" b="1" dirty="0">
                <a:solidFill>
                  <a:srgbClr val="C2C4B5"/>
                </a:solidFill>
                <a:latin typeface="Outfit Bold" pitchFamily="34" charset="0"/>
                <a:ea typeface="Outfit Bold" pitchFamily="34" charset="-122"/>
                <a:cs typeface="Outfit Bold" pitchFamily="34" charset="-120"/>
              </a:rPr>
              <a:t>5</a:t>
            </a:r>
            <a:endParaRPr lang="en-US" sz="2150" dirty="0"/>
          </a:p>
        </p:txBody>
      </p:sp>
      <p:sp>
        <p:nvSpPr>
          <p:cNvPr id="22" name="Text 15"/>
          <p:cNvSpPr/>
          <p:nvPr/>
        </p:nvSpPr>
        <p:spPr>
          <a:xfrm>
            <a:off x="7480816" y="6889908"/>
            <a:ext cx="6157436" cy="483870"/>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Company policy requires manager approval for all expenses</a:t>
            </a:r>
            <a:endParaRPr lang="en-US" sz="1550" dirty="0"/>
          </a:p>
        </p:txBody>
      </p:sp>
      <p:sp>
        <p:nvSpPr>
          <p:cNvPr id="23" name="Text 3">
            <a:extLst>
              <a:ext uri="{FF2B5EF4-FFF2-40B4-BE49-F238E27FC236}">
                <a16:creationId xmlns:a16="http://schemas.microsoft.com/office/drawing/2014/main" id="{497DEABC-6060-5D74-7881-C0357375B541}"/>
              </a:ext>
            </a:extLst>
          </p:cNvPr>
          <p:cNvSpPr/>
          <p:nvPr/>
        </p:nvSpPr>
        <p:spPr>
          <a:xfrm>
            <a:off x="3499069" y="1521321"/>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HELP: </a:t>
            </a:r>
            <a:r>
              <a:rPr lang="en-US" sz="1550" dirty="0">
                <a:solidFill>
                  <a:srgbClr val="C2C4B5"/>
                </a:solidFill>
                <a:latin typeface="Bitter" pitchFamily="34" charset="0"/>
                <a:ea typeface="Bitter" pitchFamily="34" charset="-122"/>
                <a:cs typeface="Bitter" pitchFamily="34" charset="-120"/>
              </a:rPr>
              <a:t>Customer satisfaction scores have dropped</a:t>
            </a:r>
            <a:endParaRPr lang="en-US" sz="1550" dirty="0"/>
          </a:p>
        </p:txBody>
      </p:sp>
      <p:sp>
        <p:nvSpPr>
          <p:cNvPr id="24" name="Text 3">
            <a:extLst>
              <a:ext uri="{FF2B5EF4-FFF2-40B4-BE49-F238E27FC236}">
                <a16:creationId xmlns:a16="http://schemas.microsoft.com/office/drawing/2014/main" id="{5B53E92D-0E5A-41CA-7AC1-BF0E08A26B7F}"/>
              </a:ext>
            </a:extLst>
          </p:cNvPr>
          <p:cNvSpPr/>
          <p:nvPr/>
        </p:nvSpPr>
        <p:spPr>
          <a:xfrm>
            <a:off x="2926855" y="2583537"/>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Why?</a:t>
            </a:r>
            <a:endParaRPr lang="en-US" sz="1550" dirty="0"/>
          </a:p>
        </p:txBody>
      </p:sp>
      <p:sp>
        <p:nvSpPr>
          <p:cNvPr id="25" name="Text 3">
            <a:extLst>
              <a:ext uri="{FF2B5EF4-FFF2-40B4-BE49-F238E27FC236}">
                <a16:creationId xmlns:a16="http://schemas.microsoft.com/office/drawing/2014/main" id="{0CC5682F-6B79-0AF2-5A74-75EC48E1611D}"/>
              </a:ext>
            </a:extLst>
          </p:cNvPr>
          <p:cNvSpPr/>
          <p:nvPr/>
        </p:nvSpPr>
        <p:spPr>
          <a:xfrm>
            <a:off x="2281178" y="3652744"/>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Why?</a:t>
            </a:r>
            <a:endParaRPr lang="en-US" sz="1550" dirty="0"/>
          </a:p>
        </p:txBody>
      </p:sp>
      <p:sp>
        <p:nvSpPr>
          <p:cNvPr id="26" name="Text 3">
            <a:extLst>
              <a:ext uri="{FF2B5EF4-FFF2-40B4-BE49-F238E27FC236}">
                <a16:creationId xmlns:a16="http://schemas.microsoft.com/office/drawing/2014/main" id="{1DE5ABC9-B02B-4D6D-E3F6-62B045E53A7C}"/>
              </a:ext>
            </a:extLst>
          </p:cNvPr>
          <p:cNvSpPr/>
          <p:nvPr/>
        </p:nvSpPr>
        <p:spPr>
          <a:xfrm>
            <a:off x="1635502" y="4748152"/>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Why?</a:t>
            </a:r>
            <a:endParaRPr lang="en-US" sz="1550" dirty="0"/>
          </a:p>
        </p:txBody>
      </p:sp>
      <p:sp>
        <p:nvSpPr>
          <p:cNvPr id="27" name="Text 3">
            <a:extLst>
              <a:ext uri="{FF2B5EF4-FFF2-40B4-BE49-F238E27FC236}">
                <a16:creationId xmlns:a16="http://schemas.microsoft.com/office/drawing/2014/main" id="{9ECE0713-FCAD-959A-4DB6-B927E517104D}"/>
              </a:ext>
            </a:extLst>
          </p:cNvPr>
          <p:cNvSpPr/>
          <p:nvPr/>
        </p:nvSpPr>
        <p:spPr>
          <a:xfrm>
            <a:off x="1153597" y="5816084"/>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Why?</a:t>
            </a:r>
            <a:endParaRPr lang="en-US" sz="1550" dirty="0"/>
          </a:p>
        </p:txBody>
      </p:sp>
      <p:sp>
        <p:nvSpPr>
          <p:cNvPr id="28" name="Text 3">
            <a:extLst>
              <a:ext uri="{FF2B5EF4-FFF2-40B4-BE49-F238E27FC236}">
                <a16:creationId xmlns:a16="http://schemas.microsoft.com/office/drawing/2014/main" id="{FEC76A8B-F791-1BD0-2F22-A7050315AA32}"/>
              </a:ext>
            </a:extLst>
          </p:cNvPr>
          <p:cNvSpPr/>
          <p:nvPr/>
        </p:nvSpPr>
        <p:spPr>
          <a:xfrm>
            <a:off x="344389" y="6881813"/>
            <a:ext cx="4837628" cy="317540"/>
          </a:xfrm>
          <a:prstGeom prst="rect">
            <a:avLst/>
          </a:prstGeom>
          <a:noFill/>
          <a:ln/>
        </p:spPr>
        <p:txBody>
          <a:bodyPr wrap="none" lIns="0" tIns="0" rIns="0" bIns="0" rtlCol="0" anchor="t"/>
          <a:lstStyle/>
          <a:p>
            <a:pPr marL="0" indent="0" algn="l">
              <a:lnSpc>
                <a:spcPts val="2500"/>
              </a:lnSpc>
              <a:buNone/>
            </a:pPr>
            <a:r>
              <a:rPr lang="en-US" sz="1550" b="1" dirty="0">
                <a:solidFill>
                  <a:srgbClr val="C2C4B5"/>
                </a:solidFill>
                <a:latin typeface="Bitter" pitchFamily="34" charset="0"/>
                <a:ea typeface="Bitter" pitchFamily="34" charset="-122"/>
                <a:cs typeface="Bitter" pitchFamily="34" charset="-120"/>
              </a:rPr>
              <a:t>Why?</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447086"/>
            <a:ext cx="4961811" cy="1240155"/>
          </a:xfrm>
          <a:prstGeom prst="rect">
            <a:avLst/>
          </a:prstGeom>
          <a:noFill/>
          <a:ln/>
        </p:spPr>
        <p:txBody>
          <a:bodyPr wrap="squar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Why Diagnosis </a:t>
            </a:r>
            <a:endParaRPr lang="en-US" sz="3900" dirty="0"/>
          </a:p>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Triggers Resistance</a:t>
            </a:r>
            <a:endParaRPr lang="en-US" sz="3900" dirty="0"/>
          </a:p>
        </p:txBody>
      </p:sp>
      <p:sp>
        <p:nvSpPr>
          <p:cNvPr id="4" name="Shape 1"/>
          <p:cNvSpPr/>
          <p:nvPr/>
        </p:nvSpPr>
        <p:spPr>
          <a:xfrm>
            <a:off x="793790" y="2984897"/>
            <a:ext cx="3679031" cy="2413635"/>
          </a:xfrm>
          <a:prstGeom prst="roundRect">
            <a:avLst>
              <a:gd name="adj" fmla="val 1233"/>
            </a:avLst>
          </a:prstGeom>
          <a:solidFill>
            <a:srgbClr val="3B3C3E"/>
          </a:solidFill>
          <a:ln/>
        </p:spPr>
        <p:txBody>
          <a:bodyPr/>
          <a:lstStyle/>
          <a:p>
            <a:endParaRPr lang="en-US"/>
          </a:p>
        </p:txBody>
      </p:sp>
      <p:sp>
        <p:nvSpPr>
          <p:cNvPr id="5" name="Text 2"/>
          <p:cNvSpPr/>
          <p:nvPr/>
        </p:nvSpPr>
        <p:spPr>
          <a:xfrm>
            <a:off x="992148" y="318325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The Paradox</a:t>
            </a:r>
            <a:endParaRPr lang="en-US" sz="1950" dirty="0"/>
          </a:p>
        </p:txBody>
      </p:sp>
      <p:sp>
        <p:nvSpPr>
          <p:cNvPr id="6" name="Text 3"/>
          <p:cNvSpPr/>
          <p:nvPr/>
        </p:nvSpPr>
        <p:spPr>
          <a:xfrm>
            <a:off x="992148" y="3612475"/>
            <a:ext cx="3282315" cy="158769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Deeper diagnosis yields more valuable insights—yet simultaneously becomes more threatening to those being examined.</a:t>
            </a:r>
            <a:endParaRPr lang="en-US" sz="1550" dirty="0"/>
          </a:p>
        </p:txBody>
      </p:sp>
      <p:sp>
        <p:nvSpPr>
          <p:cNvPr id="7" name="Shape 4"/>
          <p:cNvSpPr/>
          <p:nvPr/>
        </p:nvSpPr>
        <p:spPr>
          <a:xfrm>
            <a:off x="4671179" y="2984897"/>
            <a:ext cx="3679031" cy="2413635"/>
          </a:xfrm>
          <a:prstGeom prst="roundRect">
            <a:avLst>
              <a:gd name="adj" fmla="val 1233"/>
            </a:avLst>
          </a:prstGeom>
          <a:solidFill>
            <a:srgbClr val="3B3C3E"/>
          </a:solidFill>
          <a:ln/>
        </p:spPr>
        <p:txBody>
          <a:bodyPr/>
          <a:lstStyle/>
          <a:p>
            <a:endParaRPr lang="en-US"/>
          </a:p>
        </p:txBody>
      </p:sp>
      <p:sp>
        <p:nvSpPr>
          <p:cNvPr id="8" name="Text 5"/>
          <p:cNvSpPr/>
          <p:nvPr/>
        </p:nvSpPr>
        <p:spPr>
          <a:xfrm>
            <a:off x="4869537" y="318325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So …</a:t>
            </a:r>
            <a:endParaRPr lang="en-US" sz="1950" dirty="0"/>
          </a:p>
        </p:txBody>
      </p:sp>
      <p:sp>
        <p:nvSpPr>
          <p:cNvPr id="9" name="Text 6"/>
          <p:cNvSpPr/>
          <p:nvPr/>
        </p:nvSpPr>
        <p:spPr>
          <a:xfrm>
            <a:off x="4869537" y="3612475"/>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The more you uncover, the more resistance you may encounter. </a:t>
            </a:r>
            <a:endParaRPr lang="en-US" sz="1550" dirty="0"/>
          </a:p>
        </p:txBody>
      </p:sp>
      <p:sp>
        <p:nvSpPr>
          <p:cNvPr id="10" name="Text 7"/>
          <p:cNvSpPr/>
          <p:nvPr/>
        </p:nvSpPr>
        <p:spPr>
          <a:xfrm>
            <a:off x="4869537" y="4366617"/>
            <a:ext cx="3282315"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This isn't a failure of your technique.</a:t>
            </a:r>
            <a:endParaRPr lang="en-US" sz="1550" dirty="0"/>
          </a:p>
        </p:txBody>
      </p:sp>
      <p:sp>
        <p:nvSpPr>
          <p:cNvPr id="11" name="Shape 8"/>
          <p:cNvSpPr/>
          <p:nvPr/>
        </p:nvSpPr>
        <p:spPr>
          <a:xfrm>
            <a:off x="793790" y="5621774"/>
            <a:ext cx="7556421" cy="1160740"/>
          </a:xfrm>
          <a:prstGeom prst="roundRect">
            <a:avLst>
              <a:gd name="adj" fmla="val 2565"/>
            </a:avLst>
          </a:prstGeom>
          <a:solidFill>
            <a:srgbClr val="4B3F02"/>
          </a:solidFill>
          <a:ln/>
        </p:spPr>
        <p:txBody>
          <a:bodyPr/>
          <a:lstStyle/>
          <a:p>
            <a:endParaRPr lang="en-US"/>
          </a:p>
        </p:txBody>
      </p:sp>
      <p:pic>
        <p:nvPicPr>
          <p:cNvPr id="12" name="Image 1" descr="preencoded.png"/>
          <p:cNvPicPr>
            <a:picLocks noChangeAspect="1"/>
          </p:cNvPicPr>
          <p:nvPr/>
        </p:nvPicPr>
        <p:blipFill>
          <a:blip r:embed="rId4"/>
          <a:stretch>
            <a:fillRect/>
          </a:stretch>
        </p:blipFill>
        <p:spPr>
          <a:xfrm>
            <a:off x="992148" y="5917049"/>
            <a:ext cx="248007" cy="198358"/>
          </a:xfrm>
          <a:prstGeom prst="rect">
            <a:avLst/>
          </a:prstGeom>
        </p:spPr>
      </p:pic>
      <p:sp>
        <p:nvSpPr>
          <p:cNvPr id="13" name="Text 9"/>
          <p:cNvSpPr/>
          <p:nvPr/>
        </p:nvSpPr>
        <p:spPr>
          <a:xfrm>
            <a:off x="1438513" y="5869662"/>
            <a:ext cx="67133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Bitter" pitchFamily="34" charset="0"/>
                <a:ea typeface="Bitter" pitchFamily="34" charset="-122"/>
                <a:cs typeface="Bitter" pitchFamily="34" charset="-120"/>
              </a:rPr>
              <a:t>Learn to appreciate </a:t>
            </a:r>
            <a:r>
              <a:rPr lang="en-US" sz="1550" u="sng" dirty="0">
                <a:solidFill>
                  <a:srgbClr val="FFFFFF"/>
                </a:solidFill>
                <a:latin typeface="Bitter" pitchFamily="34" charset="0"/>
                <a:ea typeface="Bitter" pitchFamily="34" charset="-122"/>
                <a:cs typeface="Bitter" pitchFamily="34" charset="-120"/>
              </a:rPr>
              <a:t>when</a:t>
            </a:r>
            <a:r>
              <a:rPr lang="en-US" sz="1550" dirty="0">
                <a:solidFill>
                  <a:srgbClr val="FFFFFF"/>
                </a:solidFill>
                <a:latin typeface="Bitter" pitchFamily="34" charset="0"/>
                <a:ea typeface="Bitter" pitchFamily="34" charset="-122"/>
                <a:cs typeface="Bitter" pitchFamily="34" charset="-120"/>
              </a:rPr>
              <a:t> resistance shows that you are on the right track (and when it shows that you are annoying).</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08648"/>
            <a:ext cx="4713684" cy="589121"/>
          </a:xfrm>
          <a:prstGeom prst="rect">
            <a:avLst/>
          </a:prstGeom>
          <a:noFill/>
          <a:ln/>
        </p:spPr>
        <p:txBody>
          <a:bodyPr wrap="none" lIns="0" tIns="0" rIns="0" bIns="0" rtlCol="0" anchor="t"/>
          <a:lstStyle/>
          <a:p>
            <a:pPr marL="0" indent="0" algn="l">
              <a:lnSpc>
                <a:spcPts val="4600"/>
              </a:lnSpc>
              <a:buNone/>
            </a:pPr>
            <a:r>
              <a:rPr lang="en-US" sz="3700" b="1" dirty="0">
                <a:solidFill>
                  <a:srgbClr val="E1E5CD"/>
                </a:solidFill>
                <a:latin typeface="Outfit Bold" pitchFamily="34" charset="0"/>
                <a:ea typeface="Outfit Bold" pitchFamily="34" charset="-122"/>
                <a:cs typeface="Outfit Bold" pitchFamily="34" charset="-120"/>
              </a:rPr>
              <a:t>Resistance is Data!</a:t>
            </a:r>
            <a:endParaRPr lang="en-US" sz="3700" dirty="0"/>
          </a:p>
        </p:txBody>
      </p:sp>
      <p:sp>
        <p:nvSpPr>
          <p:cNvPr id="3" name="Text 1"/>
          <p:cNvSpPr/>
          <p:nvPr/>
        </p:nvSpPr>
        <p:spPr>
          <a:xfrm>
            <a:off x="1076563" y="1757363"/>
            <a:ext cx="12760047" cy="882610"/>
          </a:xfrm>
          <a:prstGeom prst="rect">
            <a:avLst/>
          </a:prstGeom>
          <a:noFill/>
          <a:ln/>
        </p:spPr>
        <p:txBody>
          <a:bodyPr wrap="squar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"Those who feel in a position of power (tend) to feel threatened by the expert power of advisers and </a:t>
            </a:r>
            <a:br>
              <a:rPr lang="en-US" sz="1450" dirty="0">
                <a:solidFill>
                  <a:srgbClr val="C2C4B5"/>
                </a:solidFill>
                <a:latin typeface="Bitter" pitchFamily="34" charset="0"/>
                <a:ea typeface="Bitter" pitchFamily="34" charset="-122"/>
                <a:cs typeface="Bitter" pitchFamily="34" charset="-120"/>
              </a:rPr>
            </a:br>
            <a:r>
              <a:rPr lang="en-US" sz="1450" dirty="0">
                <a:solidFill>
                  <a:srgbClr val="C2C4B5"/>
                </a:solidFill>
                <a:latin typeface="Bitter" pitchFamily="34" charset="0"/>
                <a:ea typeface="Bitter" pitchFamily="34" charset="-122"/>
                <a:cs typeface="Bitter" pitchFamily="34" charset="-120"/>
              </a:rPr>
              <a:t>therefore (may) discount good advice, even at the cost of poorer performance."</a:t>
            </a:r>
            <a:endParaRPr lang="en-US" sz="1450" dirty="0"/>
          </a:p>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—Mole (2016)</a:t>
            </a:r>
            <a:endParaRPr lang="en-US" sz="1450" dirty="0"/>
          </a:p>
        </p:txBody>
      </p:sp>
      <p:sp>
        <p:nvSpPr>
          <p:cNvPr id="4" name="Shape 2"/>
          <p:cNvSpPr/>
          <p:nvPr/>
        </p:nvSpPr>
        <p:spPr>
          <a:xfrm>
            <a:off x="793790" y="1555909"/>
            <a:ext cx="22860" cy="1285518"/>
          </a:xfrm>
          <a:prstGeom prst="rect">
            <a:avLst/>
          </a:prstGeom>
          <a:solidFill>
            <a:srgbClr val="9FA582"/>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793790" y="3244334"/>
            <a:ext cx="4565571" cy="2903696"/>
          </a:xfrm>
          <a:prstGeom prst="rect">
            <a:avLst/>
          </a:prstGeom>
        </p:spPr>
      </p:pic>
      <p:sp>
        <p:nvSpPr>
          <p:cNvPr id="6" name="Text 3"/>
          <p:cNvSpPr/>
          <p:nvPr/>
        </p:nvSpPr>
        <p:spPr>
          <a:xfrm>
            <a:off x="1706406" y="3346728"/>
            <a:ext cx="3353753" cy="353378"/>
          </a:xfrm>
          <a:prstGeom prst="rect">
            <a:avLst/>
          </a:prstGeom>
          <a:noFill/>
          <a:ln/>
        </p:spPr>
        <p:txBody>
          <a:bodyPr wrap="none" lIns="0" tIns="0" rIns="0" bIns="0" rtlCol="0" anchor="t"/>
          <a:lstStyle/>
          <a:p>
            <a:pPr marL="0" indent="0" algn="l">
              <a:lnSpc>
                <a:spcPts val="2750"/>
              </a:lnSpc>
              <a:buNone/>
            </a:pPr>
            <a:r>
              <a:rPr lang="en-US" sz="2200" b="1" dirty="0">
                <a:solidFill>
                  <a:srgbClr val="C00000"/>
                </a:solidFill>
                <a:latin typeface="Outfit Bold" pitchFamily="34" charset="0"/>
                <a:ea typeface="Outfit Bold" pitchFamily="34" charset="-122"/>
                <a:cs typeface="Outfit Bold" pitchFamily="34" charset="-120"/>
              </a:rPr>
              <a:t>Reframe Your Perspective</a:t>
            </a:r>
            <a:endParaRPr lang="en-US" sz="2200" dirty="0">
              <a:solidFill>
                <a:srgbClr val="C00000"/>
              </a:solidFill>
            </a:endParaRPr>
          </a:p>
        </p:txBody>
      </p:sp>
      <p:sp>
        <p:nvSpPr>
          <p:cNvPr id="7" name="Text 4"/>
          <p:cNvSpPr/>
          <p:nvPr/>
        </p:nvSpPr>
        <p:spPr>
          <a:xfrm>
            <a:off x="6067425" y="3754398"/>
            <a:ext cx="7776686" cy="294203"/>
          </a:xfrm>
          <a:prstGeom prst="rect">
            <a:avLst/>
          </a:prstGeom>
          <a:noFill/>
          <a:ln/>
        </p:spPr>
        <p:txBody>
          <a:bodyPr wrap="none" lIns="0" tIns="0" rIns="0" bIns="0" rtlCol="0" anchor="t"/>
          <a:lstStyle/>
          <a:p>
            <a:pPr marL="0" indent="0" algn="l">
              <a:lnSpc>
                <a:spcPts val="2300"/>
              </a:lnSpc>
              <a:buNone/>
            </a:pPr>
            <a:endParaRPr lang="en-US" sz="1450" dirty="0"/>
          </a:p>
        </p:txBody>
      </p:sp>
      <p:sp>
        <p:nvSpPr>
          <p:cNvPr id="8" name="Text 5"/>
          <p:cNvSpPr/>
          <p:nvPr/>
        </p:nvSpPr>
        <p:spPr>
          <a:xfrm>
            <a:off x="6067425" y="3955851"/>
            <a:ext cx="7776686" cy="294203"/>
          </a:xfrm>
          <a:prstGeom prst="rect">
            <a:avLst/>
          </a:prstGeom>
          <a:noFill/>
          <a:ln/>
        </p:spPr>
        <p:txBody>
          <a:bodyPr wrap="non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Resistance is </a:t>
            </a:r>
            <a:r>
              <a:rPr lang="en-US" sz="1450" b="1" dirty="0">
                <a:solidFill>
                  <a:srgbClr val="F44444"/>
                </a:solidFill>
                <a:latin typeface="Bitter" pitchFamily="34" charset="0"/>
                <a:ea typeface="Bitter" pitchFamily="34" charset="-122"/>
                <a:cs typeface="Bitter" pitchFamily="34" charset="-120"/>
              </a:rPr>
              <a:t>not (just) an obstacle </a:t>
            </a:r>
            <a:r>
              <a:rPr lang="en-US" sz="1450" dirty="0">
                <a:solidFill>
                  <a:srgbClr val="C2C4B5"/>
                </a:solidFill>
                <a:latin typeface="Bitter" pitchFamily="34" charset="0"/>
                <a:ea typeface="Bitter" pitchFamily="34" charset="-122"/>
                <a:cs typeface="Bitter" pitchFamily="34" charset="-120"/>
              </a:rPr>
              <a:t>to overcome — </a:t>
            </a:r>
            <a:endParaRPr lang="en-US" sz="1450" dirty="0"/>
          </a:p>
        </p:txBody>
      </p:sp>
      <p:sp>
        <p:nvSpPr>
          <p:cNvPr id="9" name="Text 6"/>
          <p:cNvSpPr/>
          <p:nvPr/>
        </p:nvSpPr>
        <p:spPr>
          <a:xfrm>
            <a:off x="6067425" y="4451509"/>
            <a:ext cx="7776686" cy="588407"/>
          </a:xfrm>
          <a:prstGeom prst="rect">
            <a:avLst/>
          </a:prstGeom>
          <a:noFill/>
          <a:ln/>
        </p:spPr>
        <p:txBody>
          <a:bodyPr wrap="square" lIns="0" tIns="0" rIns="0" bIns="0" rtlCol="0" anchor="t"/>
          <a:lstStyle/>
          <a:p>
            <a:pPr marL="0" indent="0" algn="l">
              <a:lnSpc>
                <a:spcPts val="2300"/>
              </a:lnSpc>
              <a:buNone/>
            </a:pPr>
            <a:r>
              <a:rPr lang="en-US" sz="1450" dirty="0">
                <a:solidFill>
                  <a:srgbClr val="C2C4B5"/>
                </a:solidFill>
                <a:latin typeface="Bitter" pitchFamily="34" charset="0"/>
                <a:ea typeface="Bitter" pitchFamily="34" charset="-122"/>
                <a:cs typeface="Bitter" pitchFamily="34" charset="-120"/>
              </a:rPr>
              <a:t>it provides </a:t>
            </a:r>
            <a:r>
              <a:rPr lang="en-US" sz="1450" b="1" dirty="0">
                <a:solidFill>
                  <a:srgbClr val="5CC97B"/>
                </a:solidFill>
                <a:latin typeface="Bitter" pitchFamily="34" charset="0"/>
                <a:ea typeface="Bitter" pitchFamily="34" charset="-122"/>
                <a:cs typeface="Bitter" pitchFamily="34" charset="-120"/>
              </a:rPr>
              <a:t>valuable information</a:t>
            </a:r>
            <a:r>
              <a:rPr lang="en-US" sz="1450" dirty="0">
                <a:solidFill>
                  <a:srgbClr val="C2C4B5"/>
                </a:solidFill>
                <a:latin typeface="Bitter" pitchFamily="34" charset="0"/>
                <a:ea typeface="Bitter" pitchFamily="34" charset="-122"/>
                <a:cs typeface="Bitter" pitchFamily="34" charset="-120"/>
              </a:rPr>
              <a:t> about the system you're diagnosing: about power dynamics,  concerns, and what people value or fear losing. </a:t>
            </a:r>
            <a:endParaRPr lang="en-US" sz="1450" dirty="0"/>
          </a:p>
        </p:txBody>
      </p:sp>
      <p:sp>
        <p:nvSpPr>
          <p:cNvPr id="10" name="Shape 7"/>
          <p:cNvSpPr/>
          <p:nvPr/>
        </p:nvSpPr>
        <p:spPr>
          <a:xfrm>
            <a:off x="793790" y="6550938"/>
            <a:ext cx="13042821" cy="1069896"/>
          </a:xfrm>
          <a:prstGeom prst="roundRect">
            <a:avLst>
              <a:gd name="adj" fmla="val 2643"/>
            </a:avLst>
          </a:prstGeom>
          <a:solidFill>
            <a:srgbClr val="022349"/>
          </a:solidFill>
          <a:ln/>
        </p:spPr>
        <p:txBody>
          <a:bodyPr/>
          <a:lstStyle/>
          <a:p>
            <a:endParaRPr lang="en-US"/>
          </a:p>
        </p:txBody>
      </p:sp>
      <p:pic>
        <p:nvPicPr>
          <p:cNvPr id="11" name="Image 1" descr="preencoded.png"/>
          <p:cNvPicPr>
            <a:picLocks noChangeAspect="1"/>
          </p:cNvPicPr>
          <p:nvPr/>
        </p:nvPicPr>
        <p:blipFill>
          <a:blip r:embed="rId4"/>
          <a:stretch>
            <a:fillRect/>
          </a:stretch>
        </p:blipFill>
        <p:spPr>
          <a:xfrm>
            <a:off x="982266" y="6827163"/>
            <a:ext cx="235625" cy="188476"/>
          </a:xfrm>
          <a:prstGeom prst="rect">
            <a:avLst/>
          </a:prstGeom>
        </p:spPr>
      </p:pic>
      <p:sp>
        <p:nvSpPr>
          <p:cNvPr id="12" name="Text 8"/>
          <p:cNvSpPr/>
          <p:nvPr/>
        </p:nvSpPr>
        <p:spPr>
          <a:xfrm>
            <a:off x="1406366" y="6777038"/>
            <a:ext cx="12241768" cy="588407"/>
          </a:xfrm>
          <a:prstGeom prst="rect">
            <a:avLst/>
          </a:prstGeom>
          <a:noFill/>
          <a:ln/>
        </p:spPr>
        <p:txBody>
          <a:bodyPr wrap="square" lIns="0" tIns="0" rIns="0" bIns="0" rtlCol="0" anchor="t"/>
          <a:lstStyle/>
          <a:p>
            <a:pPr marL="0" indent="0" algn="l">
              <a:lnSpc>
                <a:spcPts val="2300"/>
              </a:lnSpc>
              <a:buNone/>
            </a:pPr>
            <a:r>
              <a:rPr lang="en-US" sz="1450" dirty="0">
                <a:solidFill>
                  <a:srgbClr val="FFFFFF"/>
                </a:solidFill>
                <a:latin typeface="Bitter" pitchFamily="34" charset="0"/>
                <a:ea typeface="Bitter" pitchFamily="34" charset="-122"/>
                <a:cs typeface="Bitter" pitchFamily="34" charset="-120"/>
              </a:rPr>
              <a:t>When you encounter resistance, pause and ask yourself: </a:t>
            </a:r>
            <a:br>
              <a:rPr lang="en-US" sz="1450" dirty="0">
                <a:solidFill>
                  <a:srgbClr val="FFFFFF"/>
                </a:solidFill>
                <a:latin typeface="Bitter" pitchFamily="34" charset="0"/>
                <a:ea typeface="Bitter" pitchFamily="34" charset="-122"/>
                <a:cs typeface="Bitter" pitchFamily="34" charset="-120"/>
              </a:rPr>
            </a:br>
            <a:r>
              <a:rPr lang="en-US" sz="1450" dirty="0">
                <a:solidFill>
                  <a:srgbClr val="FFFFFF"/>
                </a:solidFill>
                <a:latin typeface="Bitter" pitchFamily="34" charset="0"/>
                <a:ea typeface="Bitter" pitchFamily="34" charset="-122"/>
                <a:cs typeface="Bitter" pitchFamily="34" charset="-120"/>
              </a:rPr>
              <a:t>What is this person protecting? What might they fear losing? What does this reveal about the organisational culture?</a:t>
            </a:r>
            <a:endParaRPr lang="en-US" sz="14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P spid="1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68467"/>
            <a:ext cx="9301043"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Client Resistance is Normal (Schein, 1987)</a:t>
            </a:r>
            <a:endParaRPr lang="en-US" sz="3900" dirty="0"/>
          </a:p>
        </p:txBody>
      </p:sp>
      <p:sp>
        <p:nvSpPr>
          <p:cNvPr id="3" name="Text 1"/>
          <p:cNvSpPr/>
          <p:nvPr/>
        </p:nvSpPr>
        <p:spPr>
          <a:xfrm>
            <a:off x="793790" y="2085380"/>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4" name="Shape 2"/>
          <p:cNvSpPr/>
          <p:nvPr/>
        </p:nvSpPr>
        <p:spPr>
          <a:xfrm>
            <a:off x="793790" y="2923818"/>
            <a:ext cx="4215289" cy="4237315"/>
          </a:xfrm>
          <a:prstGeom prst="roundRect">
            <a:avLst>
              <a:gd name="adj" fmla="val 2603"/>
            </a:avLst>
          </a:prstGeom>
          <a:solidFill>
            <a:srgbClr val="1C1D1F"/>
          </a:solidFill>
          <a:ln/>
        </p:spPr>
        <p:txBody>
          <a:bodyPr/>
          <a:lstStyle/>
          <a:p>
            <a:endParaRPr lang="en-US"/>
          </a:p>
        </p:txBody>
      </p:sp>
      <p:sp>
        <p:nvSpPr>
          <p:cNvPr id="5" name="Shape 3"/>
          <p:cNvSpPr/>
          <p:nvPr/>
        </p:nvSpPr>
        <p:spPr>
          <a:xfrm>
            <a:off x="793790" y="2900958"/>
            <a:ext cx="4215289" cy="91440"/>
          </a:xfrm>
          <a:prstGeom prst="roundRect">
            <a:avLst>
              <a:gd name="adj" fmla="val 32558"/>
            </a:avLst>
          </a:prstGeom>
          <a:solidFill>
            <a:srgbClr val="9FA582"/>
          </a:solidFill>
          <a:ln/>
        </p:spPr>
        <p:txBody>
          <a:bodyPr/>
          <a:lstStyle/>
          <a:p>
            <a:endParaRPr lang="en-US"/>
          </a:p>
        </p:txBody>
      </p:sp>
      <p:sp>
        <p:nvSpPr>
          <p:cNvPr id="6" name="Shape 4"/>
          <p:cNvSpPr/>
          <p:nvPr/>
        </p:nvSpPr>
        <p:spPr>
          <a:xfrm>
            <a:off x="2603778" y="2626162"/>
            <a:ext cx="595313" cy="595313"/>
          </a:xfrm>
          <a:prstGeom prst="roundRect">
            <a:avLst>
              <a:gd name="adj" fmla="val 153600"/>
            </a:avLst>
          </a:prstGeom>
          <a:solidFill>
            <a:srgbClr val="9FA582"/>
          </a:solidFill>
          <a:ln/>
        </p:spPr>
        <p:txBody>
          <a:bodyPr/>
          <a:lstStyle/>
          <a:p>
            <a:endParaRPr lang="en-US"/>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2372" y="2804755"/>
            <a:ext cx="238125" cy="238125"/>
          </a:xfrm>
          <a:prstGeom prst="rect">
            <a:avLst/>
          </a:prstGeom>
        </p:spPr>
      </p:pic>
      <p:sp>
        <p:nvSpPr>
          <p:cNvPr id="8" name="Text 5"/>
          <p:cNvSpPr/>
          <p:nvPr/>
        </p:nvSpPr>
        <p:spPr>
          <a:xfrm>
            <a:off x="1015008" y="34199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Initial Vulnerability</a:t>
            </a:r>
            <a:endParaRPr lang="en-US" sz="1950" dirty="0"/>
          </a:p>
        </p:txBody>
      </p:sp>
      <p:sp>
        <p:nvSpPr>
          <p:cNvPr id="9" name="Text 6"/>
          <p:cNvSpPr/>
          <p:nvPr/>
        </p:nvSpPr>
        <p:spPr>
          <a:xfrm>
            <a:off x="1015008" y="3849172"/>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Guilt, anxiety, or feelings of inadequacy from recognising things aren't working. </a:t>
            </a:r>
            <a:endParaRPr lang="en-US" sz="1550" dirty="0"/>
          </a:p>
        </p:txBody>
      </p:sp>
      <p:sp>
        <p:nvSpPr>
          <p:cNvPr id="10" name="Text 7"/>
          <p:cNvSpPr/>
          <p:nvPr/>
        </p:nvSpPr>
        <p:spPr>
          <a:xfrm>
            <a:off x="1015008" y="4603313"/>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Fear of facing difficult issues such as personnel changes or acknowledging personal shortcomings. </a:t>
            </a:r>
            <a:endParaRPr lang="en-US" sz="1550" dirty="0"/>
          </a:p>
        </p:txBody>
      </p:sp>
      <p:sp>
        <p:nvSpPr>
          <p:cNvPr id="11" name="Text 8"/>
          <p:cNvSpPr/>
          <p:nvPr/>
        </p:nvSpPr>
        <p:spPr>
          <a:xfrm>
            <a:off x="1015008" y="5674995"/>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Loss of the sense of control they're accustomed to experiencing.</a:t>
            </a:r>
            <a:endParaRPr lang="en-US" sz="1550" dirty="0"/>
          </a:p>
        </p:txBody>
      </p:sp>
      <p:sp>
        <p:nvSpPr>
          <p:cNvPr id="12" name="Shape 9"/>
          <p:cNvSpPr/>
          <p:nvPr/>
        </p:nvSpPr>
        <p:spPr>
          <a:xfrm>
            <a:off x="5207437" y="2923818"/>
            <a:ext cx="4215408" cy="4237315"/>
          </a:xfrm>
          <a:prstGeom prst="roundRect">
            <a:avLst>
              <a:gd name="adj" fmla="val 2603"/>
            </a:avLst>
          </a:prstGeom>
          <a:solidFill>
            <a:srgbClr val="1C1D1F"/>
          </a:solidFill>
          <a:ln/>
        </p:spPr>
        <p:txBody>
          <a:bodyPr/>
          <a:lstStyle/>
          <a:p>
            <a:endParaRPr lang="en-US"/>
          </a:p>
        </p:txBody>
      </p:sp>
      <p:sp>
        <p:nvSpPr>
          <p:cNvPr id="13" name="Shape 10"/>
          <p:cNvSpPr/>
          <p:nvPr/>
        </p:nvSpPr>
        <p:spPr>
          <a:xfrm>
            <a:off x="5207437" y="2900958"/>
            <a:ext cx="4215408" cy="91440"/>
          </a:xfrm>
          <a:prstGeom prst="roundRect">
            <a:avLst>
              <a:gd name="adj" fmla="val 32558"/>
            </a:avLst>
          </a:prstGeom>
          <a:solidFill>
            <a:srgbClr val="9FA582"/>
          </a:solidFill>
          <a:ln/>
        </p:spPr>
        <p:txBody>
          <a:bodyPr/>
          <a:lstStyle/>
          <a:p>
            <a:endParaRPr lang="en-US"/>
          </a:p>
        </p:txBody>
      </p:sp>
      <p:sp>
        <p:nvSpPr>
          <p:cNvPr id="14" name="Shape 11"/>
          <p:cNvSpPr/>
          <p:nvPr/>
        </p:nvSpPr>
        <p:spPr>
          <a:xfrm>
            <a:off x="7017425" y="2626162"/>
            <a:ext cx="595313" cy="595313"/>
          </a:xfrm>
          <a:prstGeom prst="roundRect">
            <a:avLst>
              <a:gd name="adj" fmla="val 153600"/>
            </a:avLst>
          </a:prstGeom>
          <a:solidFill>
            <a:srgbClr val="9FA582"/>
          </a:solidFill>
          <a:ln/>
        </p:spPr>
        <p:txBody>
          <a:bodyPr/>
          <a:lstStyle/>
          <a:p>
            <a:endParaRPr lang="en-US"/>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018" y="2804755"/>
            <a:ext cx="238125" cy="238125"/>
          </a:xfrm>
          <a:prstGeom prst="rect">
            <a:avLst/>
          </a:prstGeom>
        </p:spPr>
      </p:pic>
      <p:sp>
        <p:nvSpPr>
          <p:cNvPr id="16" name="Text 12"/>
          <p:cNvSpPr/>
          <p:nvPr/>
        </p:nvSpPr>
        <p:spPr>
          <a:xfrm>
            <a:off x="5428655" y="34199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Defensive Responses</a:t>
            </a:r>
            <a:endParaRPr lang="en-US" sz="1950" dirty="0"/>
          </a:p>
        </p:txBody>
      </p:sp>
      <p:sp>
        <p:nvSpPr>
          <p:cNvPr id="17" name="Text 13"/>
          <p:cNvSpPr/>
          <p:nvPr/>
        </p:nvSpPr>
        <p:spPr>
          <a:xfrm>
            <a:off x="5428655" y="3849172"/>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Resistance is the expression of that vulnerability:</a:t>
            </a:r>
            <a:endParaRPr lang="en-US" sz="1550" dirty="0"/>
          </a:p>
        </p:txBody>
      </p:sp>
      <p:sp>
        <p:nvSpPr>
          <p:cNvPr id="18" name="Text 14"/>
          <p:cNvSpPr/>
          <p:nvPr/>
        </p:nvSpPr>
        <p:spPr>
          <a:xfrm>
            <a:off x="5428655" y="4603313"/>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Being secretive or guarded with information. Reluctance to provide help or access. </a:t>
            </a:r>
            <a:endParaRPr lang="en-US" sz="1550" dirty="0"/>
          </a:p>
        </p:txBody>
      </p:sp>
      <p:sp>
        <p:nvSpPr>
          <p:cNvPr id="19" name="Text 15"/>
          <p:cNvSpPr/>
          <p:nvPr/>
        </p:nvSpPr>
        <p:spPr>
          <a:xfrm>
            <a:off x="5428655" y="5674995"/>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Withholding the "real" problems whilst presenting safer issues. Outright denial that problems exist at all.</a:t>
            </a:r>
            <a:endParaRPr lang="en-US" sz="1550" dirty="0"/>
          </a:p>
        </p:txBody>
      </p:sp>
      <p:sp>
        <p:nvSpPr>
          <p:cNvPr id="20" name="Shape 16"/>
          <p:cNvSpPr/>
          <p:nvPr/>
        </p:nvSpPr>
        <p:spPr>
          <a:xfrm>
            <a:off x="9621203" y="2923818"/>
            <a:ext cx="4215289" cy="4237315"/>
          </a:xfrm>
          <a:prstGeom prst="roundRect">
            <a:avLst>
              <a:gd name="adj" fmla="val 2603"/>
            </a:avLst>
          </a:prstGeom>
          <a:solidFill>
            <a:srgbClr val="1C1D1F"/>
          </a:solidFill>
          <a:ln/>
        </p:spPr>
        <p:txBody>
          <a:bodyPr/>
          <a:lstStyle/>
          <a:p>
            <a:endParaRPr lang="en-US"/>
          </a:p>
        </p:txBody>
      </p:sp>
      <p:sp>
        <p:nvSpPr>
          <p:cNvPr id="21" name="Shape 17"/>
          <p:cNvSpPr/>
          <p:nvPr/>
        </p:nvSpPr>
        <p:spPr>
          <a:xfrm>
            <a:off x="9621203" y="2900958"/>
            <a:ext cx="4215289" cy="91440"/>
          </a:xfrm>
          <a:prstGeom prst="roundRect">
            <a:avLst>
              <a:gd name="adj" fmla="val 32558"/>
            </a:avLst>
          </a:prstGeom>
          <a:solidFill>
            <a:srgbClr val="9FA582"/>
          </a:solidFill>
          <a:ln/>
        </p:spPr>
        <p:txBody>
          <a:bodyPr/>
          <a:lstStyle/>
          <a:p>
            <a:endParaRPr lang="en-US"/>
          </a:p>
        </p:txBody>
      </p:sp>
      <p:sp>
        <p:nvSpPr>
          <p:cNvPr id="22" name="Shape 18"/>
          <p:cNvSpPr/>
          <p:nvPr/>
        </p:nvSpPr>
        <p:spPr>
          <a:xfrm>
            <a:off x="11431191" y="2626162"/>
            <a:ext cx="595313" cy="595313"/>
          </a:xfrm>
          <a:prstGeom prst="roundRect">
            <a:avLst>
              <a:gd name="adj" fmla="val 153600"/>
            </a:avLst>
          </a:prstGeom>
          <a:solidFill>
            <a:srgbClr val="9FA582"/>
          </a:solidFill>
          <a:ln/>
        </p:spPr>
        <p:txBody>
          <a:bodyPr/>
          <a:lstStyle/>
          <a:p>
            <a:endParaRPr lang="en-US"/>
          </a:p>
        </p:txBody>
      </p:sp>
      <p:pic>
        <p:nvPicPr>
          <p:cNvPr id="2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9784" y="2804755"/>
            <a:ext cx="238125" cy="238125"/>
          </a:xfrm>
          <a:prstGeom prst="rect">
            <a:avLst/>
          </a:prstGeom>
        </p:spPr>
      </p:pic>
      <p:sp>
        <p:nvSpPr>
          <p:cNvPr id="24" name="Text 19"/>
          <p:cNvSpPr/>
          <p:nvPr/>
        </p:nvSpPr>
        <p:spPr>
          <a:xfrm>
            <a:off x="9842421" y="34199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What about you?</a:t>
            </a:r>
            <a:endParaRPr lang="en-US" sz="1950" dirty="0"/>
          </a:p>
        </p:txBody>
      </p:sp>
      <p:sp>
        <p:nvSpPr>
          <p:cNvPr id="25" name="Text 20"/>
          <p:cNvSpPr/>
          <p:nvPr/>
        </p:nvSpPr>
        <p:spPr>
          <a:xfrm>
            <a:off x="9842421" y="3849172"/>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Consider your own feelings before an unpleasant medical appointment. </a:t>
            </a:r>
            <a:endParaRPr lang="en-US" sz="1550" dirty="0"/>
          </a:p>
        </p:txBody>
      </p:sp>
      <p:sp>
        <p:nvSpPr>
          <p:cNvPr id="26" name="Text 21"/>
          <p:cNvSpPr/>
          <p:nvPr/>
        </p:nvSpPr>
        <p:spPr>
          <a:xfrm>
            <a:off x="9842421" y="4603313"/>
            <a:ext cx="3772853"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27" name="Shape 22"/>
          <p:cNvSpPr/>
          <p:nvPr/>
        </p:nvSpPr>
        <p:spPr>
          <a:xfrm>
            <a:off x="9842421" y="5144095"/>
            <a:ext cx="3772853" cy="1795820"/>
          </a:xfrm>
          <a:prstGeom prst="roundRect">
            <a:avLst>
              <a:gd name="adj" fmla="val 1658"/>
            </a:avLst>
          </a:prstGeom>
          <a:solidFill>
            <a:srgbClr val="022349"/>
          </a:solidFill>
          <a:ln/>
        </p:spPr>
        <p:txBody>
          <a:bodyPr/>
          <a:lstStyle/>
          <a:p>
            <a:endParaRPr lang="en-US"/>
          </a:p>
        </p:txBody>
      </p:sp>
      <p:pic>
        <p:nvPicPr>
          <p:cNvPr id="28" name="Image 3" descr="preencoded.png"/>
          <p:cNvPicPr>
            <a:picLocks noChangeAspect="1"/>
          </p:cNvPicPr>
          <p:nvPr/>
        </p:nvPicPr>
        <p:blipFill>
          <a:blip r:embed="rId9"/>
          <a:stretch>
            <a:fillRect/>
          </a:stretch>
        </p:blipFill>
        <p:spPr>
          <a:xfrm>
            <a:off x="10040779" y="5439370"/>
            <a:ext cx="248007" cy="198358"/>
          </a:xfrm>
          <a:prstGeom prst="rect">
            <a:avLst/>
          </a:prstGeom>
        </p:spPr>
      </p:pic>
      <p:sp>
        <p:nvSpPr>
          <p:cNvPr id="29" name="Text 23"/>
          <p:cNvSpPr/>
          <p:nvPr/>
        </p:nvSpPr>
        <p:spPr>
          <a:xfrm>
            <a:off x="10487144" y="5391983"/>
            <a:ext cx="2929771"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Bitter" pitchFamily="34" charset="0"/>
                <a:ea typeface="Bitter" pitchFamily="34" charset="-122"/>
                <a:cs typeface="Bitter" pitchFamily="34" charset="-120"/>
              </a:rPr>
              <a:t>Don't take resistance personally. Recognising the emotions can strengthen the consulting partnership.</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7" grpId="0" animBg="1"/>
      <p:bldP spid="18" grpId="0" animBg="1"/>
      <p:bldP spid="19" grpId="0" animBg="1"/>
      <p:bldP spid="24"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8178"/>
            <a:ext cx="5895142"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Clients Need to Keep Face</a:t>
            </a:r>
            <a:endParaRPr lang="en-US" sz="3900" dirty="0"/>
          </a:p>
        </p:txBody>
      </p:sp>
      <p:sp>
        <p:nvSpPr>
          <p:cNvPr id="3" name="Text 1"/>
          <p:cNvSpPr/>
          <p:nvPr/>
        </p:nvSpPr>
        <p:spPr>
          <a:xfrm>
            <a:off x="1091446" y="1898333"/>
            <a:ext cx="12745164"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"Even before their arrival, consultants can expect audiences that are less </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than reassured by their arrival; uncertain of the future; and suspicious of those brought in."</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—Randall, Burnes &amp; Sim (2019)</a:t>
            </a:r>
            <a:endParaRPr lang="en-US" sz="1550" dirty="0"/>
          </a:p>
        </p:txBody>
      </p:sp>
      <p:sp>
        <p:nvSpPr>
          <p:cNvPr id="4" name="Shape 2"/>
          <p:cNvSpPr/>
          <p:nvPr/>
        </p:nvSpPr>
        <p:spPr>
          <a:xfrm>
            <a:off x="793790" y="1675090"/>
            <a:ext cx="22860" cy="1399103"/>
          </a:xfrm>
          <a:prstGeom prst="rect">
            <a:avLst/>
          </a:prstGeom>
          <a:solidFill>
            <a:srgbClr val="9FA582"/>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793790" y="3297436"/>
            <a:ext cx="4347567" cy="793790"/>
          </a:xfrm>
          <a:prstGeom prst="rect">
            <a:avLst/>
          </a:prstGeom>
        </p:spPr>
      </p:pic>
      <p:sp>
        <p:nvSpPr>
          <p:cNvPr id="6" name="Text 3"/>
          <p:cNvSpPr/>
          <p:nvPr/>
        </p:nvSpPr>
        <p:spPr>
          <a:xfrm>
            <a:off x="992148" y="4289584"/>
            <a:ext cx="2982278"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Help Clients Regain Status</a:t>
            </a:r>
            <a:endParaRPr lang="en-US" sz="1950" dirty="0"/>
          </a:p>
        </p:txBody>
      </p:sp>
      <p:sp>
        <p:nvSpPr>
          <p:cNvPr id="7" name="Text 4"/>
          <p:cNvSpPr/>
          <p:nvPr/>
        </p:nvSpPr>
        <p:spPr>
          <a:xfrm>
            <a:off x="992148" y="4718804"/>
            <a:ext cx="3950851"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Build confidence in their own abilities through genuine collaboration and recognition of their expertise and contributions.</a:t>
            </a:r>
            <a:endParaRPr lang="en-US" sz="1550" dirty="0"/>
          </a:p>
        </p:txBody>
      </p:sp>
      <p:pic>
        <p:nvPicPr>
          <p:cNvPr id="8" name="Image 1" descr="preencoded.png"/>
          <p:cNvPicPr>
            <a:picLocks noChangeAspect="1"/>
          </p:cNvPicPr>
          <p:nvPr/>
        </p:nvPicPr>
        <p:blipFill>
          <a:blip r:embed="rId4"/>
          <a:stretch>
            <a:fillRect/>
          </a:stretch>
        </p:blipFill>
        <p:spPr>
          <a:xfrm>
            <a:off x="5141357" y="3297436"/>
            <a:ext cx="4347567" cy="793790"/>
          </a:xfrm>
          <a:prstGeom prst="rect">
            <a:avLst/>
          </a:prstGeom>
        </p:spPr>
      </p:pic>
      <p:sp>
        <p:nvSpPr>
          <p:cNvPr id="9" name="Text 5"/>
          <p:cNvSpPr/>
          <p:nvPr/>
        </p:nvSpPr>
        <p:spPr>
          <a:xfrm>
            <a:off x="5339715" y="4289584"/>
            <a:ext cx="3194090"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Create Psychological Safety</a:t>
            </a:r>
            <a:endParaRPr lang="en-US" sz="1950" dirty="0"/>
          </a:p>
        </p:txBody>
      </p:sp>
      <p:sp>
        <p:nvSpPr>
          <p:cNvPr id="10" name="Text 6"/>
          <p:cNvSpPr/>
          <p:nvPr/>
        </p:nvSpPr>
        <p:spPr>
          <a:xfrm>
            <a:off x="5339715" y="4718804"/>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Establish an environment where clients feel prepared to learn without fear of judgement.</a:t>
            </a:r>
            <a:endParaRPr lang="en-US" sz="1550" dirty="0"/>
          </a:p>
        </p:txBody>
      </p:sp>
      <p:pic>
        <p:nvPicPr>
          <p:cNvPr id="11" name="Image 2" descr="preencoded.png"/>
          <p:cNvPicPr>
            <a:picLocks noChangeAspect="1"/>
          </p:cNvPicPr>
          <p:nvPr/>
        </p:nvPicPr>
        <p:blipFill>
          <a:blip r:embed="rId5"/>
          <a:stretch>
            <a:fillRect/>
          </a:stretch>
        </p:blipFill>
        <p:spPr>
          <a:xfrm>
            <a:off x="9488924" y="3297436"/>
            <a:ext cx="4347567" cy="793790"/>
          </a:xfrm>
          <a:prstGeom prst="rect">
            <a:avLst/>
          </a:prstGeom>
        </p:spPr>
      </p:pic>
      <p:sp>
        <p:nvSpPr>
          <p:cNvPr id="12" name="Text 7"/>
          <p:cNvSpPr/>
          <p:nvPr/>
        </p:nvSpPr>
        <p:spPr>
          <a:xfrm>
            <a:off x="9687282" y="4289584"/>
            <a:ext cx="3077289"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Ensure They Feel in Control</a:t>
            </a:r>
            <a:endParaRPr lang="en-US" sz="1950" dirty="0"/>
          </a:p>
        </p:txBody>
      </p:sp>
      <p:sp>
        <p:nvSpPr>
          <p:cNvPr id="13" name="Text 8"/>
          <p:cNvSpPr/>
          <p:nvPr/>
        </p:nvSpPr>
        <p:spPr>
          <a:xfrm>
            <a:off x="9687282" y="4718804"/>
            <a:ext cx="3950851"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Clients must believe they retain agency over what is happening, even as they accept guidance and change.</a:t>
            </a:r>
            <a:endParaRPr lang="en-US" sz="1550" dirty="0"/>
          </a:p>
        </p:txBody>
      </p:sp>
      <p:sp>
        <p:nvSpPr>
          <p:cNvPr id="14" name="Shape 9"/>
          <p:cNvSpPr/>
          <p:nvPr/>
        </p:nvSpPr>
        <p:spPr>
          <a:xfrm>
            <a:off x="793790" y="6410563"/>
            <a:ext cx="13042821" cy="1160740"/>
          </a:xfrm>
          <a:prstGeom prst="roundRect">
            <a:avLst>
              <a:gd name="adj" fmla="val 2565"/>
            </a:avLst>
          </a:prstGeom>
          <a:solidFill>
            <a:srgbClr val="4B3F02"/>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992148" y="6705838"/>
            <a:ext cx="248007" cy="198358"/>
          </a:xfrm>
          <a:prstGeom prst="rect">
            <a:avLst/>
          </a:prstGeom>
        </p:spPr>
      </p:pic>
      <p:sp>
        <p:nvSpPr>
          <p:cNvPr id="16" name="Text 10"/>
          <p:cNvSpPr/>
          <p:nvPr/>
        </p:nvSpPr>
        <p:spPr>
          <a:xfrm>
            <a:off x="1438513" y="6658451"/>
            <a:ext cx="12199739"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Bitter" pitchFamily="34" charset="0"/>
                <a:ea typeface="Bitter" pitchFamily="34" charset="-122"/>
                <a:cs typeface="Bitter" pitchFamily="34" charset="-120"/>
              </a:rPr>
              <a:t>Some client requests may contradict these (e.g. performance assessment of individuals, consultants taking too much ownership) — then this </a:t>
            </a:r>
            <a:r>
              <a:rPr lang="en-US" sz="1550" b="1" dirty="0">
                <a:solidFill>
                  <a:srgbClr val="FFFFFF"/>
                </a:solidFill>
                <a:latin typeface="Bitter" pitchFamily="34" charset="0"/>
                <a:ea typeface="Bitter" pitchFamily="34" charset="-122"/>
                <a:cs typeface="Bitter" pitchFamily="34" charset="-120"/>
              </a:rPr>
              <a:t>needs to be negotiated</a:t>
            </a:r>
            <a:r>
              <a:rPr lang="en-US" sz="1550" dirty="0">
                <a:solidFill>
                  <a:srgbClr val="FFFFFF"/>
                </a:solidFill>
                <a:latin typeface="Bitter" pitchFamily="34" charset="0"/>
                <a:ea typeface="Bitter" pitchFamily="34" charset="-122"/>
                <a:cs typeface="Bitter" pitchFamily="34" charset="-120"/>
              </a:rPr>
              <a:t> in contracting and beyond.</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3" grpId="0" animBg="1"/>
      <p:bldP spid="14"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74445"/>
            <a:ext cx="8033504"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From Doctor to Coach (Block, 2010)</a:t>
            </a:r>
            <a:endParaRPr lang="en-US" sz="3900" dirty="0"/>
          </a:p>
        </p:txBody>
      </p:sp>
      <p:sp>
        <p:nvSpPr>
          <p:cNvPr id="4" name="Text 1"/>
          <p:cNvSpPr/>
          <p:nvPr/>
        </p:nvSpPr>
        <p:spPr>
          <a:xfrm>
            <a:off x="6888480" y="2370773"/>
            <a:ext cx="6955631"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Traditional medical model</a:t>
            </a:r>
            <a:endParaRPr lang="en-US" sz="1550" dirty="0"/>
          </a:p>
        </p:txBody>
      </p:sp>
      <p:sp>
        <p:nvSpPr>
          <p:cNvPr id="5" name="Text 2"/>
          <p:cNvSpPr/>
          <p:nvPr/>
        </p:nvSpPr>
        <p:spPr>
          <a:xfrm>
            <a:off x="6888480" y="2866906"/>
            <a:ext cx="6955631" cy="396954"/>
          </a:xfrm>
          <a:prstGeom prst="rect">
            <a:avLst/>
          </a:prstGeom>
          <a:noFill/>
          <a:ln/>
        </p:spPr>
        <p:txBody>
          <a:bodyPr wrap="none" lIns="0" tIns="0" rIns="0" bIns="0" rtlCol="0" anchor="t"/>
          <a:lstStyle/>
          <a:p>
            <a:pPr marL="0" indent="0" algn="l">
              <a:lnSpc>
                <a:spcPts val="3100"/>
              </a:lnSpc>
              <a:buNone/>
            </a:pPr>
            <a:r>
              <a:rPr lang="en-US" sz="1950" b="1" dirty="0">
                <a:solidFill>
                  <a:schemeClr val="accent4">
                    <a:lumMod val="75000"/>
                  </a:schemeClr>
                </a:solidFill>
                <a:latin typeface="Bitter" pitchFamily="34" charset="0"/>
                <a:ea typeface="Bitter" pitchFamily="34" charset="-122"/>
                <a:cs typeface="Bitter" pitchFamily="34" charset="-120"/>
              </a:rPr>
              <a:t>Diagnosis → Prognosis → Prescription</a:t>
            </a:r>
            <a:endParaRPr lang="en-US" sz="1950" dirty="0">
              <a:solidFill>
                <a:schemeClr val="accent4">
                  <a:lumMod val="75000"/>
                </a:schemeClr>
              </a:solidFill>
            </a:endParaRPr>
          </a:p>
        </p:txBody>
      </p:sp>
      <p:sp>
        <p:nvSpPr>
          <p:cNvPr id="6" name="Text 3"/>
          <p:cNvSpPr/>
          <p:nvPr/>
        </p:nvSpPr>
        <p:spPr>
          <a:xfrm>
            <a:off x="6888480" y="3442454"/>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has consultant  expert in charge, </a:t>
            </a:r>
            <a:endParaRPr lang="en-US" sz="1550" dirty="0"/>
          </a:p>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and can reinforce client helplessness.</a:t>
            </a:r>
            <a:endParaRPr lang="en-US" sz="1550" dirty="0"/>
          </a:p>
        </p:txBody>
      </p:sp>
      <p:sp>
        <p:nvSpPr>
          <p:cNvPr id="7" name="Text 4"/>
          <p:cNvSpPr/>
          <p:nvPr/>
        </p:nvSpPr>
        <p:spPr>
          <a:xfrm>
            <a:off x="6888480" y="4578668"/>
            <a:ext cx="6955631"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Instead, a coach would</a:t>
            </a:r>
            <a:endParaRPr lang="en-US" sz="1550" dirty="0"/>
          </a:p>
        </p:txBody>
      </p:sp>
      <p:sp>
        <p:nvSpPr>
          <p:cNvPr id="8" name="Text 5"/>
          <p:cNvSpPr/>
          <p:nvPr/>
        </p:nvSpPr>
        <p:spPr>
          <a:xfrm>
            <a:off x="6888480" y="4930855"/>
            <a:ext cx="6955631" cy="396954"/>
          </a:xfrm>
          <a:prstGeom prst="rect">
            <a:avLst/>
          </a:prstGeom>
          <a:noFill/>
          <a:ln/>
        </p:spPr>
        <p:txBody>
          <a:bodyPr wrap="none" lIns="0" tIns="0" rIns="0" bIns="0" rtlCol="0" anchor="t"/>
          <a:lstStyle/>
          <a:p>
            <a:pPr marL="0" indent="0" algn="l">
              <a:lnSpc>
                <a:spcPts val="3100"/>
              </a:lnSpc>
              <a:buNone/>
            </a:pPr>
            <a:r>
              <a:rPr lang="en-US" sz="1950" b="1" dirty="0">
                <a:solidFill>
                  <a:schemeClr val="accent4">
                    <a:lumMod val="75000"/>
                  </a:schemeClr>
                </a:solidFill>
                <a:latin typeface="Bitter" pitchFamily="34" charset="0"/>
                <a:ea typeface="Bitter" pitchFamily="34" charset="-122"/>
                <a:cs typeface="Bitter" pitchFamily="34" charset="-120"/>
              </a:rPr>
              <a:t>focus on possibilities</a:t>
            </a:r>
            <a:endParaRPr lang="en-US" sz="1950" dirty="0">
              <a:solidFill>
                <a:schemeClr val="accent4">
                  <a:lumMod val="75000"/>
                </a:schemeClr>
              </a:solidFill>
            </a:endParaRPr>
          </a:p>
        </p:txBody>
      </p:sp>
      <p:sp>
        <p:nvSpPr>
          <p:cNvPr id="9" name="Text 6"/>
          <p:cNvSpPr/>
          <p:nvPr/>
        </p:nvSpPr>
        <p:spPr>
          <a:xfrm>
            <a:off x="6888480" y="5506403"/>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Reveal strengths, generate excitement for creating a new future, and engage in discovery and dialogue rather than prescription. </a:t>
            </a:r>
            <a:endParaRPr lang="en-US" sz="1550" dirty="0"/>
          </a:p>
        </p:txBody>
      </p:sp>
      <p:sp>
        <p:nvSpPr>
          <p:cNvPr id="10" name="Text 7"/>
          <p:cNvSpPr/>
          <p:nvPr/>
        </p:nvSpPr>
        <p:spPr>
          <a:xfrm>
            <a:off x="6888480" y="6320076"/>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Without ignoring problems, a possibility focus </a:t>
            </a:r>
            <a:r>
              <a:rPr lang="en-US" sz="1550" b="1" dirty="0">
                <a:solidFill>
                  <a:srgbClr val="C2C4B5"/>
                </a:solidFill>
                <a:latin typeface="Bitter" pitchFamily="34" charset="0"/>
                <a:ea typeface="Bitter" pitchFamily="34" charset="-122"/>
                <a:cs typeface="Bitter" pitchFamily="34" charset="-120"/>
              </a:rPr>
              <a:t>mobilises energy and creativity</a:t>
            </a:r>
            <a:r>
              <a:rPr lang="en-US" sz="1550" dirty="0">
                <a:solidFill>
                  <a:srgbClr val="C2C4B5"/>
                </a:solidFill>
                <a:latin typeface="Bitter" pitchFamily="34" charset="0"/>
                <a:ea typeface="Bitter" pitchFamily="34" charset="-122"/>
                <a:cs typeface="Bitter" pitchFamily="34" charset="-120"/>
              </a:rPr>
              <a:t> rather than triggering defensiveness and dependency.</a:t>
            </a:r>
            <a:endParaRPr lang="en-US" sz="1550" dirty="0"/>
          </a:p>
        </p:txBody>
      </p:sp>
      <p:sp>
        <p:nvSpPr>
          <p:cNvPr id="11" name="AutoShape 2">
            <a:extLst>
              <a:ext uri="{FF2B5EF4-FFF2-40B4-BE49-F238E27FC236}">
                <a16:creationId xmlns:a16="http://schemas.microsoft.com/office/drawing/2014/main" id="{3DDC0E54-95FA-A6F9-44A8-0767D1B3CF4D}"/>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TotalTime>
  <Words>1152</Words>
  <Application>Microsoft Macintosh PowerPoint</Application>
  <PresentationFormat>Custom</PresentationFormat>
  <Paragraphs>114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Outfit Bold</vt:lpstr>
      <vt:lpstr>Bitter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Lukas Wallrich</cp:lastModifiedBy>
  <cp:revision>2</cp:revision>
  <dcterms:created xsi:type="dcterms:W3CDTF">2026-01-27T21:12:22Z</dcterms:created>
  <dcterms:modified xsi:type="dcterms:W3CDTF">2026-01-28T00:09:17Z</dcterms:modified>
</cp:coreProperties>
</file>